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4" r:id="rId3"/>
    <p:sldId id="257" r:id="rId4"/>
    <p:sldId id="267" r:id="rId5"/>
    <p:sldId id="268" r:id="rId6"/>
    <p:sldId id="258" r:id="rId7"/>
    <p:sldId id="269" r:id="rId8"/>
    <p:sldId id="259" r:id="rId9"/>
    <p:sldId id="270" r:id="rId10"/>
    <p:sldId id="260" r:id="rId11"/>
    <p:sldId id="271" r:id="rId12"/>
    <p:sldId id="261" r:id="rId13"/>
    <p:sldId id="280" r:id="rId14"/>
    <p:sldId id="273" r:id="rId15"/>
    <p:sldId id="265" r:id="rId16"/>
    <p:sldId id="274" r:id="rId17"/>
    <p:sldId id="262" r:id="rId18"/>
    <p:sldId id="282" r:id="rId19"/>
    <p:sldId id="263" r:id="rId20"/>
    <p:sldId id="276" r:id="rId21"/>
    <p:sldId id="264" r:id="rId22"/>
    <p:sldId id="277" r:id="rId23"/>
    <p:sldId id="266" r:id="rId24"/>
    <p:sldId id="283" r:id="rId25"/>
    <p:sldId id="285" r:id="rId2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vita Kavoliūnienė" userId="656dbe47375ef0ff" providerId="LiveId" clId="{16493EB2-4D8E-4DB6-B0F5-B3D46067BCE4}"/>
    <pc:docChg chg="undo custSel addSld delSld modSld">
      <pc:chgData name="Jovita Kavoliūnienė" userId="656dbe47375ef0ff" providerId="LiveId" clId="{16493EB2-4D8E-4DB6-B0F5-B3D46067BCE4}" dt="2021-06-11T07:34:52.084" v="559" actId="1076"/>
      <pc:docMkLst>
        <pc:docMk/>
      </pc:docMkLst>
      <pc:sldChg chg="addSp delSp modSp mod">
        <pc:chgData name="Jovita Kavoliūnienė" userId="656dbe47375ef0ff" providerId="LiveId" clId="{16493EB2-4D8E-4DB6-B0F5-B3D46067BCE4}" dt="2021-06-11T07:29:48.059" v="536" actId="1076"/>
        <pc:sldMkLst>
          <pc:docMk/>
          <pc:sldMk cId="3907048261" sldId="267"/>
        </pc:sldMkLst>
        <pc:spChg chg="mod">
          <ac:chgData name="Jovita Kavoliūnienė" userId="656dbe47375ef0ff" providerId="LiveId" clId="{16493EB2-4D8E-4DB6-B0F5-B3D46067BCE4}" dt="2021-06-11T06:36:17.460" v="56" actId="1076"/>
          <ac:spMkLst>
            <pc:docMk/>
            <pc:sldMk cId="3907048261" sldId="267"/>
            <ac:spMk id="3" creationId="{C63C758D-3ED6-4DC6-A59B-DA2D2B12936D}"/>
          </ac:spMkLst>
        </pc:spChg>
        <pc:picChg chg="add mod">
          <ac:chgData name="Jovita Kavoliūnienė" userId="656dbe47375ef0ff" providerId="LiveId" clId="{16493EB2-4D8E-4DB6-B0F5-B3D46067BCE4}" dt="2021-06-11T07:29:45.932" v="535" actId="14100"/>
          <ac:picMkLst>
            <pc:docMk/>
            <pc:sldMk cId="3907048261" sldId="267"/>
            <ac:picMk id="2" creationId="{388E81FF-583C-48FB-AF2F-328FC1D5EF5B}"/>
          </ac:picMkLst>
        </pc:picChg>
        <pc:picChg chg="del mod">
          <ac:chgData name="Jovita Kavoliūnienė" userId="656dbe47375ef0ff" providerId="LiveId" clId="{16493EB2-4D8E-4DB6-B0F5-B3D46067BCE4}" dt="2021-06-11T07:29:08.924" v="522" actId="478"/>
          <ac:picMkLst>
            <pc:docMk/>
            <pc:sldMk cId="3907048261" sldId="267"/>
            <ac:picMk id="4" creationId="{514E868F-1264-4ADB-BDBD-142F6DCC1BE9}"/>
          </ac:picMkLst>
        </pc:picChg>
        <pc:picChg chg="add mod">
          <ac:chgData name="Jovita Kavoliūnienė" userId="656dbe47375ef0ff" providerId="LiveId" clId="{16493EB2-4D8E-4DB6-B0F5-B3D46067BCE4}" dt="2021-06-11T07:29:48.059" v="536" actId="1076"/>
          <ac:picMkLst>
            <pc:docMk/>
            <pc:sldMk cId="3907048261" sldId="267"/>
            <ac:picMk id="5" creationId="{13C1B1E3-A2B5-4E17-ADD5-E7666698155C}"/>
          </ac:picMkLst>
        </pc:picChg>
      </pc:sldChg>
      <pc:sldChg chg="addSp delSp modSp mod">
        <pc:chgData name="Jovita Kavoliūnienė" userId="656dbe47375ef0ff" providerId="LiveId" clId="{16493EB2-4D8E-4DB6-B0F5-B3D46067BCE4}" dt="2021-06-11T07:29:37.369" v="531" actId="21"/>
        <pc:sldMkLst>
          <pc:docMk/>
          <pc:sldMk cId="1883071979" sldId="268"/>
        </pc:sldMkLst>
        <pc:spChg chg="mod">
          <ac:chgData name="Jovita Kavoliūnienė" userId="656dbe47375ef0ff" providerId="LiveId" clId="{16493EB2-4D8E-4DB6-B0F5-B3D46067BCE4}" dt="2021-06-11T06:36:49.150" v="63" actId="1076"/>
          <ac:spMkLst>
            <pc:docMk/>
            <pc:sldMk cId="1883071979" sldId="268"/>
            <ac:spMk id="3" creationId="{7A3D3671-BFE5-46ED-BFE5-FACD2661A4B2}"/>
          </ac:spMkLst>
        </pc:spChg>
        <pc:picChg chg="add del mod">
          <ac:chgData name="Jovita Kavoliūnienė" userId="656dbe47375ef0ff" providerId="LiveId" clId="{16493EB2-4D8E-4DB6-B0F5-B3D46067BCE4}" dt="2021-06-11T07:29:37.369" v="531" actId="21"/>
          <ac:picMkLst>
            <pc:docMk/>
            <pc:sldMk cId="1883071979" sldId="268"/>
            <ac:picMk id="2" creationId="{5060DB5E-490F-48A2-9F33-BC0BA9C0EBE7}"/>
          </ac:picMkLst>
        </pc:picChg>
      </pc:sldChg>
      <pc:sldChg chg="addSp modSp mod">
        <pc:chgData name="Jovita Kavoliūnienė" userId="656dbe47375ef0ff" providerId="LiveId" clId="{16493EB2-4D8E-4DB6-B0F5-B3D46067BCE4}" dt="2021-06-11T07:31:35.644" v="545" actId="14100"/>
        <pc:sldMkLst>
          <pc:docMk/>
          <pc:sldMk cId="2849727503" sldId="269"/>
        </pc:sldMkLst>
        <pc:spChg chg="mod">
          <ac:chgData name="Jovita Kavoliūnienė" userId="656dbe47375ef0ff" providerId="LiveId" clId="{16493EB2-4D8E-4DB6-B0F5-B3D46067BCE4}" dt="2021-06-11T06:37:22.494" v="69" actId="1076"/>
          <ac:spMkLst>
            <pc:docMk/>
            <pc:sldMk cId="2849727503" sldId="269"/>
            <ac:spMk id="2" creationId="{3507F3EC-E7C0-401B-AFF8-C14EA93BBE15}"/>
          </ac:spMkLst>
        </pc:spChg>
        <pc:spChg chg="mod">
          <ac:chgData name="Jovita Kavoliūnienė" userId="656dbe47375ef0ff" providerId="LiveId" clId="{16493EB2-4D8E-4DB6-B0F5-B3D46067BCE4}" dt="2021-06-11T07:31:32.920" v="544" actId="1076"/>
          <ac:spMkLst>
            <pc:docMk/>
            <pc:sldMk cId="2849727503" sldId="269"/>
            <ac:spMk id="3" creationId="{706F3604-5D10-4488-9EA2-7B790878DB5E}"/>
          </ac:spMkLst>
        </pc:spChg>
        <pc:picChg chg="add mod">
          <ac:chgData name="Jovita Kavoliūnienė" userId="656dbe47375ef0ff" providerId="LiveId" clId="{16493EB2-4D8E-4DB6-B0F5-B3D46067BCE4}" dt="2021-06-11T07:31:35.644" v="545" actId="14100"/>
          <ac:picMkLst>
            <pc:docMk/>
            <pc:sldMk cId="2849727503" sldId="269"/>
            <ac:picMk id="4" creationId="{CBBF4250-46D3-4943-B5B1-455149C50A6D}"/>
          </ac:picMkLst>
        </pc:picChg>
      </pc:sldChg>
      <pc:sldChg chg="addSp modSp mod">
        <pc:chgData name="Jovita Kavoliūnienė" userId="656dbe47375ef0ff" providerId="LiveId" clId="{16493EB2-4D8E-4DB6-B0F5-B3D46067BCE4}" dt="2021-06-11T07:32:32.763" v="555" actId="1076"/>
        <pc:sldMkLst>
          <pc:docMk/>
          <pc:sldMk cId="2887264396" sldId="270"/>
        </pc:sldMkLst>
        <pc:spChg chg="mod">
          <ac:chgData name="Jovita Kavoliūnienė" userId="656dbe47375ef0ff" providerId="LiveId" clId="{16493EB2-4D8E-4DB6-B0F5-B3D46067BCE4}" dt="2021-06-11T06:40:28.187" v="115" actId="255"/>
          <ac:spMkLst>
            <pc:docMk/>
            <pc:sldMk cId="2887264396" sldId="270"/>
            <ac:spMk id="2" creationId="{AB191C4E-142A-487F-82E2-D53C7C654A8B}"/>
          </ac:spMkLst>
        </pc:spChg>
        <pc:spChg chg="mod">
          <ac:chgData name="Jovita Kavoliūnienė" userId="656dbe47375ef0ff" providerId="LiveId" clId="{16493EB2-4D8E-4DB6-B0F5-B3D46067BCE4}" dt="2021-06-11T07:32:27.124" v="551" actId="1076"/>
          <ac:spMkLst>
            <pc:docMk/>
            <pc:sldMk cId="2887264396" sldId="270"/>
            <ac:spMk id="3" creationId="{50A1CA7F-CD57-42F2-B529-99E8E9519FEA}"/>
          </ac:spMkLst>
        </pc:spChg>
        <pc:picChg chg="add mod">
          <ac:chgData name="Jovita Kavoliūnienė" userId="656dbe47375ef0ff" providerId="LiveId" clId="{16493EB2-4D8E-4DB6-B0F5-B3D46067BCE4}" dt="2021-06-11T07:32:32.763" v="555" actId="1076"/>
          <ac:picMkLst>
            <pc:docMk/>
            <pc:sldMk cId="2887264396" sldId="270"/>
            <ac:picMk id="4" creationId="{D2B09ADC-7E32-48D3-A2AC-9D0E67D38826}"/>
          </ac:picMkLst>
        </pc:picChg>
      </pc:sldChg>
      <pc:sldChg chg="modSp mod">
        <pc:chgData name="Jovita Kavoliūnienė" userId="656dbe47375ef0ff" providerId="LiveId" clId="{16493EB2-4D8E-4DB6-B0F5-B3D46067BCE4}" dt="2021-06-11T06:45:00.867" v="153" actId="255"/>
        <pc:sldMkLst>
          <pc:docMk/>
          <pc:sldMk cId="2442498083" sldId="271"/>
        </pc:sldMkLst>
        <pc:spChg chg="mod">
          <ac:chgData name="Jovita Kavoliūnienė" userId="656dbe47375ef0ff" providerId="LiveId" clId="{16493EB2-4D8E-4DB6-B0F5-B3D46067BCE4}" dt="2021-06-11T06:45:00.867" v="153" actId="255"/>
          <ac:spMkLst>
            <pc:docMk/>
            <pc:sldMk cId="2442498083" sldId="271"/>
            <ac:spMk id="2" creationId="{442FEC68-1F17-4283-8BE8-441D50F7E180}"/>
          </ac:spMkLst>
        </pc:spChg>
        <pc:spChg chg="mod">
          <ac:chgData name="Jovita Kavoliūnienė" userId="656dbe47375ef0ff" providerId="LiveId" clId="{16493EB2-4D8E-4DB6-B0F5-B3D46067BCE4}" dt="2021-06-11T06:44:48.732" v="151" actId="6549"/>
          <ac:spMkLst>
            <pc:docMk/>
            <pc:sldMk cId="2442498083" sldId="271"/>
            <ac:spMk id="3" creationId="{E37F805E-FC28-41D2-A9CC-1D74B250F229}"/>
          </ac:spMkLst>
        </pc:spChg>
      </pc:sldChg>
      <pc:sldChg chg="addSp delSp modSp del mod modClrScheme chgLayout">
        <pc:chgData name="Jovita Kavoliūnienė" userId="656dbe47375ef0ff" providerId="LiveId" clId="{16493EB2-4D8E-4DB6-B0F5-B3D46067BCE4}" dt="2021-06-11T06:47:32.025" v="177" actId="47"/>
        <pc:sldMkLst>
          <pc:docMk/>
          <pc:sldMk cId="2267046684" sldId="272"/>
        </pc:sldMkLst>
        <pc:spChg chg="add del mod ord">
          <ac:chgData name="Jovita Kavoliūnienė" userId="656dbe47375ef0ff" providerId="LiveId" clId="{16493EB2-4D8E-4DB6-B0F5-B3D46067BCE4}" dt="2021-06-11T06:47:02.841" v="172" actId="700"/>
          <ac:spMkLst>
            <pc:docMk/>
            <pc:sldMk cId="2267046684" sldId="272"/>
            <ac:spMk id="2" creationId="{0C4FEF03-EA09-4CF7-B7C2-E1C542970851}"/>
          </ac:spMkLst>
        </pc:spChg>
        <pc:spChg chg="add del mod ord">
          <ac:chgData name="Jovita Kavoliūnienė" userId="656dbe47375ef0ff" providerId="LiveId" clId="{16493EB2-4D8E-4DB6-B0F5-B3D46067BCE4}" dt="2021-06-11T06:47:02.841" v="172" actId="700"/>
          <ac:spMkLst>
            <pc:docMk/>
            <pc:sldMk cId="2267046684" sldId="272"/>
            <ac:spMk id="3" creationId="{1A98F19F-2429-4E07-A3A6-486EA9D537C9}"/>
          </ac:spMkLst>
        </pc:spChg>
        <pc:spChg chg="mod">
          <ac:chgData name="Jovita Kavoliūnienė" userId="656dbe47375ef0ff" providerId="LiveId" clId="{16493EB2-4D8E-4DB6-B0F5-B3D46067BCE4}" dt="2021-06-11T06:45:59.282" v="167" actId="255"/>
          <ac:spMkLst>
            <pc:docMk/>
            <pc:sldMk cId="2267046684" sldId="272"/>
            <ac:spMk id="5" creationId="{10F4E331-E318-4E26-8269-F5D481930367}"/>
          </ac:spMkLst>
        </pc:spChg>
      </pc:sldChg>
      <pc:sldChg chg="modSp mod">
        <pc:chgData name="Jovita Kavoliūnienė" userId="656dbe47375ef0ff" providerId="LiveId" clId="{16493EB2-4D8E-4DB6-B0F5-B3D46067BCE4}" dt="2021-06-11T06:54:39.368" v="207" actId="1076"/>
        <pc:sldMkLst>
          <pc:docMk/>
          <pc:sldMk cId="2759387232" sldId="273"/>
        </pc:sldMkLst>
        <pc:spChg chg="mod">
          <ac:chgData name="Jovita Kavoliūnienė" userId="656dbe47375ef0ff" providerId="LiveId" clId="{16493EB2-4D8E-4DB6-B0F5-B3D46067BCE4}" dt="2021-06-11T06:54:39.368" v="207" actId="1076"/>
          <ac:spMkLst>
            <pc:docMk/>
            <pc:sldMk cId="2759387232" sldId="273"/>
            <ac:spMk id="4" creationId="{720B0F15-AC02-4121-86D5-0A8F5CE0DB94}"/>
          </ac:spMkLst>
        </pc:spChg>
      </pc:sldChg>
      <pc:sldChg chg="modSp mod">
        <pc:chgData name="Jovita Kavoliūnienė" userId="656dbe47375ef0ff" providerId="LiveId" clId="{16493EB2-4D8E-4DB6-B0F5-B3D46067BCE4}" dt="2021-06-11T06:58:07.985" v="260" actId="1076"/>
        <pc:sldMkLst>
          <pc:docMk/>
          <pc:sldMk cId="592764408" sldId="274"/>
        </pc:sldMkLst>
        <pc:spChg chg="mod">
          <ac:chgData name="Jovita Kavoliūnienė" userId="656dbe47375ef0ff" providerId="LiveId" clId="{16493EB2-4D8E-4DB6-B0F5-B3D46067BCE4}" dt="2021-06-11T06:55:15.297" v="216" actId="14100"/>
          <ac:spMkLst>
            <pc:docMk/>
            <pc:sldMk cId="592764408" sldId="274"/>
            <ac:spMk id="2" creationId="{0A4E2162-D6E7-4AF6-98FE-9237D70C3B99}"/>
          </ac:spMkLst>
        </pc:spChg>
        <pc:spChg chg="mod">
          <ac:chgData name="Jovita Kavoliūnienė" userId="656dbe47375ef0ff" providerId="LiveId" clId="{16493EB2-4D8E-4DB6-B0F5-B3D46067BCE4}" dt="2021-06-11T06:58:07.985" v="260" actId="1076"/>
          <ac:spMkLst>
            <pc:docMk/>
            <pc:sldMk cId="592764408" sldId="274"/>
            <ac:spMk id="3" creationId="{5692A220-9004-46BA-AD9F-A02EFAD6A448}"/>
          </ac:spMkLst>
        </pc:spChg>
      </pc:sldChg>
      <pc:sldChg chg="addSp modSp mod">
        <pc:chgData name="Jovita Kavoliūnienė" userId="656dbe47375ef0ff" providerId="LiveId" clId="{16493EB2-4D8E-4DB6-B0F5-B3D46067BCE4}" dt="2021-06-11T07:28:10.327" v="521" actId="1076"/>
        <pc:sldMkLst>
          <pc:docMk/>
          <pc:sldMk cId="2012447637" sldId="275"/>
        </pc:sldMkLst>
        <pc:spChg chg="mod">
          <ac:chgData name="Jovita Kavoliūnienė" userId="656dbe47375ef0ff" providerId="LiveId" clId="{16493EB2-4D8E-4DB6-B0F5-B3D46067BCE4}" dt="2021-06-11T07:11:39.676" v="371" actId="1076"/>
          <ac:spMkLst>
            <pc:docMk/>
            <pc:sldMk cId="2012447637" sldId="275"/>
            <ac:spMk id="2" creationId="{41D95E22-C2E6-4265-9B88-8D684389978D}"/>
          </ac:spMkLst>
        </pc:spChg>
        <pc:spChg chg="mod">
          <ac:chgData name="Jovita Kavoliūnienė" userId="656dbe47375ef0ff" providerId="LiveId" clId="{16493EB2-4D8E-4DB6-B0F5-B3D46067BCE4}" dt="2021-06-11T07:13:10.843" v="376" actId="21"/>
          <ac:spMkLst>
            <pc:docMk/>
            <pc:sldMk cId="2012447637" sldId="275"/>
            <ac:spMk id="3" creationId="{C1B19926-B6D8-4BAF-8D1A-8D3CA4D866AB}"/>
          </ac:spMkLst>
        </pc:spChg>
        <pc:picChg chg="add mod">
          <ac:chgData name="Jovita Kavoliūnienė" userId="656dbe47375ef0ff" providerId="LiveId" clId="{16493EB2-4D8E-4DB6-B0F5-B3D46067BCE4}" dt="2021-06-11T07:28:10.327" v="521" actId="1076"/>
          <ac:picMkLst>
            <pc:docMk/>
            <pc:sldMk cId="2012447637" sldId="275"/>
            <ac:picMk id="4" creationId="{0F3B56E1-B1A4-4079-8382-C33D037FC006}"/>
          </ac:picMkLst>
        </pc:picChg>
      </pc:sldChg>
      <pc:sldChg chg="modSp mod">
        <pc:chgData name="Jovita Kavoliūnienė" userId="656dbe47375ef0ff" providerId="LiveId" clId="{16493EB2-4D8E-4DB6-B0F5-B3D46067BCE4}" dt="2021-06-11T07:19:47.415" v="450" actId="2711"/>
        <pc:sldMkLst>
          <pc:docMk/>
          <pc:sldMk cId="687538254" sldId="276"/>
        </pc:sldMkLst>
        <pc:spChg chg="mod">
          <ac:chgData name="Jovita Kavoliūnienė" userId="656dbe47375ef0ff" providerId="LiveId" clId="{16493EB2-4D8E-4DB6-B0F5-B3D46067BCE4}" dt="2021-06-11T07:18:11.548" v="429" actId="122"/>
          <ac:spMkLst>
            <pc:docMk/>
            <pc:sldMk cId="687538254" sldId="276"/>
            <ac:spMk id="2" creationId="{D083A6A7-176F-4756-BDBF-F660B1C5E282}"/>
          </ac:spMkLst>
        </pc:spChg>
        <pc:spChg chg="mod">
          <ac:chgData name="Jovita Kavoliūnienė" userId="656dbe47375ef0ff" providerId="LiveId" clId="{16493EB2-4D8E-4DB6-B0F5-B3D46067BCE4}" dt="2021-06-11T07:19:47.415" v="450" actId="2711"/>
          <ac:spMkLst>
            <pc:docMk/>
            <pc:sldMk cId="687538254" sldId="276"/>
            <ac:spMk id="3" creationId="{E4860C40-B458-40A3-BF60-28496D3775A5}"/>
          </ac:spMkLst>
        </pc:spChg>
      </pc:sldChg>
      <pc:sldChg chg="modSp mod">
        <pc:chgData name="Jovita Kavoliūnienė" userId="656dbe47375ef0ff" providerId="LiveId" clId="{16493EB2-4D8E-4DB6-B0F5-B3D46067BCE4}" dt="2021-06-11T07:21:43.827" v="489" actId="27636"/>
        <pc:sldMkLst>
          <pc:docMk/>
          <pc:sldMk cId="2858610385" sldId="277"/>
        </pc:sldMkLst>
        <pc:spChg chg="mod">
          <ac:chgData name="Jovita Kavoliūnienė" userId="656dbe47375ef0ff" providerId="LiveId" clId="{16493EB2-4D8E-4DB6-B0F5-B3D46067BCE4}" dt="2021-06-11T07:20:18.497" v="466" actId="255"/>
          <ac:spMkLst>
            <pc:docMk/>
            <pc:sldMk cId="2858610385" sldId="277"/>
            <ac:spMk id="2" creationId="{044778DC-0D2A-4CE4-B4DD-238081965C55}"/>
          </ac:spMkLst>
        </pc:spChg>
        <pc:spChg chg="mod">
          <ac:chgData name="Jovita Kavoliūnienė" userId="656dbe47375ef0ff" providerId="LiveId" clId="{16493EB2-4D8E-4DB6-B0F5-B3D46067BCE4}" dt="2021-06-11T07:21:43.827" v="489" actId="27636"/>
          <ac:spMkLst>
            <pc:docMk/>
            <pc:sldMk cId="2858610385" sldId="277"/>
            <ac:spMk id="3" creationId="{842ADDF1-EAAE-4001-9117-05B7C17ED313}"/>
          </ac:spMkLst>
        </pc:spChg>
      </pc:sldChg>
      <pc:sldChg chg="del">
        <pc:chgData name="Jovita Kavoliūnienė" userId="656dbe47375ef0ff" providerId="LiveId" clId="{16493EB2-4D8E-4DB6-B0F5-B3D46067BCE4}" dt="2021-06-11T07:24:23.410" v="514" actId="47"/>
        <pc:sldMkLst>
          <pc:docMk/>
          <pc:sldMk cId="3382628846" sldId="278"/>
        </pc:sldMkLst>
      </pc:sldChg>
      <pc:sldChg chg="delSp modSp del mod">
        <pc:chgData name="Jovita Kavoliūnienė" userId="656dbe47375ef0ff" providerId="LiveId" clId="{16493EB2-4D8E-4DB6-B0F5-B3D46067BCE4}" dt="2021-06-11T07:24:24.923" v="515" actId="47"/>
        <pc:sldMkLst>
          <pc:docMk/>
          <pc:sldMk cId="2874830802" sldId="279"/>
        </pc:sldMkLst>
        <pc:spChg chg="del mod">
          <ac:chgData name="Jovita Kavoliūnienė" userId="656dbe47375ef0ff" providerId="LiveId" clId="{16493EB2-4D8E-4DB6-B0F5-B3D46067BCE4}" dt="2021-06-11T07:22:44.442" v="502"/>
          <ac:spMkLst>
            <pc:docMk/>
            <pc:sldMk cId="2874830802" sldId="279"/>
            <ac:spMk id="2" creationId="{AFBE713D-5CD2-40BB-B8E4-2C0A40C4529D}"/>
          </ac:spMkLst>
        </pc:spChg>
        <pc:spChg chg="del mod">
          <ac:chgData name="Jovita Kavoliūnienė" userId="656dbe47375ef0ff" providerId="LiveId" clId="{16493EB2-4D8E-4DB6-B0F5-B3D46067BCE4}" dt="2021-06-11T07:24:06.163" v="511"/>
          <ac:spMkLst>
            <pc:docMk/>
            <pc:sldMk cId="2874830802" sldId="279"/>
            <ac:spMk id="4" creationId="{10E381C1-1371-4DA7-B9D9-3493747BA2C2}"/>
          </ac:spMkLst>
        </pc:spChg>
      </pc:sldChg>
      <pc:sldChg chg="addSp modSp new mod">
        <pc:chgData name="Jovita Kavoliūnienė" userId="656dbe47375ef0ff" providerId="LiveId" clId="{16493EB2-4D8E-4DB6-B0F5-B3D46067BCE4}" dt="2021-06-11T07:33:26.452" v="557" actId="1076"/>
        <pc:sldMkLst>
          <pc:docMk/>
          <pc:sldMk cId="3303334515" sldId="280"/>
        </pc:sldMkLst>
        <pc:spChg chg="mod">
          <ac:chgData name="Jovita Kavoliūnienė" userId="656dbe47375ef0ff" providerId="LiveId" clId="{16493EB2-4D8E-4DB6-B0F5-B3D46067BCE4}" dt="2021-06-11T06:46:48.021" v="171" actId="14100"/>
          <ac:spMkLst>
            <pc:docMk/>
            <pc:sldMk cId="3303334515" sldId="280"/>
            <ac:spMk id="2" creationId="{35CFA2C1-5008-461E-922E-47CBF8630183}"/>
          </ac:spMkLst>
        </pc:spChg>
        <pc:spChg chg="mod">
          <ac:chgData name="Jovita Kavoliūnienė" userId="656dbe47375ef0ff" providerId="LiveId" clId="{16493EB2-4D8E-4DB6-B0F5-B3D46067BCE4}" dt="2021-06-11T06:48:30.641" v="182" actId="6549"/>
          <ac:spMkLst>
            <pc:docMk/>
            <pc:sldMk cId="3303334515" sldId="280"/>
            <ac:spMk id="3" creationId="{3FD62B86-CB58-4F7A-919E-D3E1EE2E969A}"/>
          </ac:spMkLst>
        </pc:spChg>
        <pc:picChg chg="add mod">
          <ac:chgData name="Jovita Kavoliūnienė" userId="656dbe47375ef0ff" providerId="LiveId" clId="{16493EB2-4D8E-4DB6-B0F5-B3D46067BCE4}" dt="2021-06-11T07:33:26.452" v="557" actId="1076"/>
          <ac:picMkLst>
            <pc:docMk/>
            <pc:sldMk cId="3303334515" sldId="280"/>
            <ac:picMk id="4" creationId="{17C90F7D-5D6E-466C-9696-5EB58C5F68AA}"/>
          </ac:picMkLst>
        </pc:picChg>
      </pc:sldChg>
      <pc:sldChg chg="delSp modSp new mod modClrScheme chgLayout">
        <pc:chgData name="Jovita Kavoliūnienė" userId="656dbe47375ef0ff" providerId="LiveId" clId="{16493EB2-4D8E-4DB6-B0F5-B3D46067BCE4}" dt="2021-06-11T07:14:37.580" v="402" actId="1076"/>
        <pc:sldMkLst>
          <pc:docMk/>
          <pc:sldMk cId="101085912" sldId="281"/>
        </pc:sldMkLst>
        <pc:spChg chg="del">
          <ac:chgData name="Jovita Kavoliūnienė" userId="656dbe47375ef0ff" providerId="LiveId" clId="{16493EB2-4D8E-4DB6-B0F5-B3D46067BCE4}" dt="2021-06-11T07:13:21.851" v="380" actId="700"/>
          <ac:spMkLst>
            <pc:docMk/>
            <pc:sldMk cId="101085912" sldId="281"/>
            <ac:spMk id="2" creationId="{2EC797A8-1528-4C4A-A43A-19F1D4D4DB02}"/>
          </ac:spMkLst>
        </pc:spChg>
        <pc:spChg chg="mod ord">
          <ac:chgData name="Jovita Kavoliūnienė" userId="656dbe47375ef0ff" providerId="LiveId" clId="{16493EB2-4D8E-4DB6-B0F5-B3D46067BCE4}" dt="2021-06-11T07:14:37.580" v="402" actId="1076"/>
          <ac:spMkLst>
            <pc:docMk/>
            <pc:sldMk cId="101085912" sldId="281"/>
            <ac:spMk id="3" creationId="{842CEB41-C506-47BA-86BC-61866FE570FE}"/>
          </ac:spMkLst>
        </pc:spChg>
      </pc:sldChg>
      <pc:sldChg chg="addSp modSp new mod modClrScheme chgLayout">
        <pc:chgData name="Jovita Kavoliūnienė" userId="656dbe47375ef0ff" providerId="LiveId" clId="{16493EB2-4D8E-4DB6-B0F5-B3D46067BCE4}" dt="2021-06-11T07:17:35.543" v="419" actId="255"/>
        <pc:sldMkLst>
          <pc:docMk/>
          <pc:sldMk cId="1440264830" sldId="282"/>
        </pc:sldMkLst>
        <pc:spChg chg="add mod">
          <ac:chgData name="Jovita Kavoliūnienė" userId="656dbe47375ef0ff" providerId="LiveId" clId="{16493EB2-4D8E-4DB6-B0F5-B3D46067BCE4}" dt="2021-06-11T07:15:36.261" v="410" actId="255"/>
          <ac:spMkLst>
            <pc:docMk/>
            <pc:sldMk cId="1440264830" sldId="282"/>
            <ac:spMk id="2" creationId="{49C9276C-EDCB-4050-BCEF-1C7905D4C8A9}"/>
          </ac:spMkLst>
        </pc:spChg>
        <pc:spChg chg="add mod">
          <ac:chgData name="Jovita Kavoliūnienė" userId="656dbe47375ef0ff" providerId="LiveId" clId="{16493EB2-4D8E-4DB6-B0F5-B3D46067BCE4}" dt="2021-06-11T07:17:35.543" v="419" actId="255"/>
          <ac:spMkLst>
            <pc:docMk/>
            <pc:sldMk cId="1440264830" sldId="282"/>
            <ac:spMk id="3" creationId="{D1EE1C8A-AC25-4026-803C-E72BE3A9FD52}"/>
          </ac:spMkLst>
        </pc:spChg>
      </pc:sldChg>
      <pc:sldChg chg="addSp modSp new mod">
        <pc:chgData name="Jovita Kavoliūnienė" userId="656dbe47375ef0ff" providerId="LiveId" clId="{16493EB2-4D8E-4DB6-B0F5-B3D46067BCE4}" dt="2021-06-11T07:34:52.084" v="559" actId="1076"/>
        <pc:sldMkLst>
          <pc:docMk/>
          <pc:sldMk cId="3717981482" sldId="283"/>
        </pc:sldMkLst>
        <pc:spChg chg="mod">
          <ac:chgData name="Jovita Kavoliūnienė" userId="656dbe47375ef0ff" providerId="LiveId" clId="{16493EB2-4D8E-4DB6-B0F5-B3D46067BCE4}" dt="2021-06-11T07:22:09.608" v="499" actId="14100"/>
          <ac:spMkLst>
            <pc:docMk/>
            <pc:sldMk cId="3717981482" sldId="283"/>
            <ac:spMk id="2" creationId="{247AE0D4-29F0-4FC6-8671-05F8116110E4}"/>
          </ac:spMkLst>
        </pc:spChg>
        <pc:spChg chg="mod">
          <ac:chgData name="Jovita Kavoliūnienė" userId="656dbe47375ef0ff" providerId="LiveId" clId="{16493EB2-4D8E-4DB6-B0F5-B3D46067BCE4}" dt="2021-06-11T07:24:58.552" v="518" actId="1076"/>
          <ac:spMkLst>
            <pc:docMk/>
            <pc:sldMk cId="3717981482" sldId="283"/>
            <ac:spMk id="3" creationId="{FD5C5F9C-4D47-4569-9E77-D5C965676CB5}"/>
          </ac:spMkLst>
        </pc:spChg>
        <pc:picChg chg="add mod">
          <ac:chgData name="Jovita Kavoliūnienė" userId="656dbe47375ef0ff" providerId="LiveId" clId="{16493EB2-4D8E-4DB6-B0F5-B3D46067BCE4}" dt="2021-06-11T07:34:52.084" v="559" actId="1076"/>
          <ac:picMkLst>
            <pc:docMk/>
            <pc:sldMk cId="3717981482" sldId="283"/>
            <ac:picMk id="4" creationId="{23E1A7B5-2D22-43FB-B964-DBD88E72CA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9C39A-E204-42B7-94A2-814CD79E057C}" type="datetimeFigureOut">
              <a:rPr lang="lt-LT" smtClean="0"/>
              <a:t>2021-06-14</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75D69-0F33-4B3E-93E5-FBE2197B834C}" type="slidenum">
              <a:rPr lang="lt-LT" smtClean="0"/>
              <a:t>‹#›</a:t>
            </a:fld>
            <a:endParaRPr lang="lt-LT"/>
          </a:p>
        </p:txBody>
      </p:sp>
    </p:spTree>
    <p:extLst>
      <p:ext uri="{BB962C8B-B14F-4D97-AF65-F5344CB8AC3E}">
        <p14:creationId xmlns:p14="http://schemas.microsoft.com/office/powerpoint/2010/main" val="178989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8F75D69-0F33-4B3E-93E5-FBE2197B834C}" type="slidenum">
              <a:rPr lang="lt-LT" smtClean="0"/>
              <a:t>3</a:t>
            </a:fld>
            <a:endParaRPr lang="lt-LT"/>
          </a:p>
        </p:txBody>
      </p:sp>
    </p:spTree>
    <p:extLst>
      <p:ext uri="{BB962C8B-B14F-4D97-AF65-F5344CB8AC3E}">
        <p14:creationId xmlns:p14="http://schemas.microsoft.com/office/powerpoint/2010/main" val="73532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05B7CDF8-7303-4AF0-A1D0-7DBDCA8DFFB7}" type="datetimeFigureOut">
              <a:rPr lang="lt-LT" smtClean="0"/>
              <a:t>2021-06-14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342783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5B7CDF8-7303-4AF0-A1D0-7DBDCA8DFFB7}" type="datetimeFigureOut">
              <a:rPr lang="lt-LT" smtClean="0"/>
              <a:t>2021-06-14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44510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5B7CDF8-7303-4AF0-A1D0-7DBDCA8DFFB7}" type="datetimeFigureOut">
              <a:rPr lang="lt-LT" smtClean="0"/>
              <a:t>2021-06-14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255585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5B7CDF8-7303-4AF0-A1D0-7DBDCA8DFFB7}" type="datetimeFigureOut">
              <a:rPr lang="lt-LT" smtClean="0"/>
              <a:t>2021-06-14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317322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7CDF8-7303-4AF0-A1D0-7DBDCA8DFFB7}" type="datetimeFigureOut">
              <a:rPr lang="lt-LT" smtClean="0"/>
              <a:t>2021-06-14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11913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05B7CDF8-7303-4AF0-A1D0-7DBDCA8DFFB7}" type="datetimeFigureOut">
              <a:rPr lang="lt-LT" smtClean="0"/>
              <a:t>2021-06-14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36121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05B7CDF8-7303-4AF0-A1D0-7DBDCA8DFFB7}" type="datetimeFigureOut">
              <a:rPr lang="lt-LT" smtClean="0"/>
              <a:t>2021-06-14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196355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05B7CDF8-7303-4AF0-A1D0-7DBDCA8DFFB7}"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97739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CDF8-7303-4AF0-A1D0-7DBDCA8DFFB7}" type="datetimeFigureOut">
              <a:rPr lang="lt-LT" smtClean="0"/>
              <a:t>2021-06-14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289730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7CDF8-7303-4AF0-A1D0-7DBDCA8DFFB7}" type="datetimeFigureOut">
              <a:rPr lang="lt-LT" smtClean="0"/>
              <a:t>2021-06-14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139755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7CDF8-7303-4AF0-A1D0-7DBDCA8DFFB7}" type="datetimeFigureOut">
              <a:rPr lang="lt-LT" smtClean="0"/>
              <a:t>2021-06-14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B3873C8-9EFE-40F0-80E7-DE2E9F802ACA}" type="slidenum">
              <a:rPr lang="lt-LT" smtClean="0"/>
              <a:t>‹#›</a:t>
            </a:fld>
            <a:endParaRPr lang="lt-LT"/>
          </a:p>
        </p:txBody>
      </p:sp>
    </p:spTree>
    <p:extLst>
      <p:ext uri="{BB962C8B-B14F-4D97-AF65-F5344CB8AC3E}">
        <p14:creationId xmlns:p14="http://schemas.microsoft.com/office/powerpoint/2010/main" val="15333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7CDF8-7303-4AF0-A1D0-7DBDCA8DFFB7}" type="datetimeFigureOut">
              <a:rPr lang="lt-LT" smtClean="0"/>
              <a:t>2021-06-14</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873C8-9EFE-40F0-80E7-DE2E9F802ACA}" type="slidenum">
              <a:rPr lang="lt-LT" smtClean="0"/>
              <a:t>‹#›</a:t>
            </a:fld>
            <a:endParaRPr lang="lt-LT"/>
          </a:p>
        </p:txBody>
      </p:sp>
    </p:spTree>
    <p:extLst>
      <p:ext uri="{BB962C8B-B14F-4D97-AF65-F5344CB8AC3E}">
        <p14:creationId xmlns:p14="http://schemas.microsoft.com/office/powerpoint/2010/main" val="347628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ntologija.lt/" TargetMode="External"/><Relationship Id="rId2" Type="http://schemas.openxmlformats.org/officeDocument/2006/relationships/hyperlink" Target="http://www.tekstai.lt/" TargetMode="External"/><Relationship Id="rId1" Type="http://schemas.openxmlformats.org/officeDocument/2006/relationships/slideLayout" Target="../slideLayouts/slideLayout2.xml"/><Relationship Id="rId5" Type="http://schemas.openxmlformats.org/officeDocument/2006/relationships/hyperlink" Target="http://www.meteo.lt/lt/ivairenybes/terminu-zodynelis" TargetMode="External"/><Relationship Id="rId4" Type="http://schemas.openxmlformats.org/officeDocument/2006/relationships/hyperlink" Target="https://www.google.lt/imghp?hl=l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b="1" dirty="0" smtClean="0">
                <a:latin typeface="Times New Roman" panose="02020603050405020304" pitchFamily="18" charset="0"/>
                <a:cs typeface="Times New Roman" panose="02020603050405020304" pitchFamily="18" charset="0"/>
              </a:rPr>
              <a:t>Gamtos reiškiniai Vilniaus gatvių pavadinimuose</a:t>
            </a:r>
            <a:endParaRPr lang="lt-LT"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797082"/>
            <a:ext cx="9144000" cy="1223890"/>
          </a:xfrm>
        </p:spPr>
        <p:txBody>
          <a:bodyPr>
            <a:normAutofit/>
          </a:bodyPr>
          <a:lstStyle/>
          <a:p>
            <a:r>
              <a:rPr lang="lt-LT" dirty="0" smtClean="0">
                <a:latin typeface="Times New Roman" panose="02020603050405020304" pitchFamily="18" charset="0"/>
                <a:cs typeface="Times New Roman" panose="02020603050405020304" pitchFamily="18" charset="0"/>
              </a:rPr>
              <a:t>trumpalaikis, tęstinis projektas</a:t>
            </a:r>
          </a:p>
          <a:p>
            <a:r>
              <a:rPr lang="lt-LT" dirty="0" smtClean="0">
                <a:latin typeface="Times New Roman" panose="02020603050405020304" pitchFamily="18" charset="0"/>
                <a:cs typeface="Times New Roman" panose="02020603050405020304" pitchFamily="18" charset="0"/>
              </a:rPr>
              <a:t>2020-2021 m. m.</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48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67" y="0"/>
            <a:ext cx="10515600" cy="1325563"/>
          </a:xfrm>
        </p:spPr>
        <p:txBody>
          <a:bodyPr/>
          <a:lstStyle/>
          <a:p>
            <a:pPr algn="ctr"/>
            <a:r>
              <a:rPr lang="lt-LT" b="1" dirty="0">
                <a:solidFill>
                  <a:schemeClr val="bg1"/>
                </a:solidFill>
                <a:latin typeface="Times New Roman" panose="02020603050405020304" pitchFamily="18" charset="0"/>
                <a:cs typeface="Times New Roman" panose="02020603050405020304" pitchFamily="18" charset="0"/>
              </a:rPr>
              <a:t>Žaibo gatvė</a:t>
            </a:r>
            <a:endParaRPr lang="lt-LT" dirty="0">
              <a:solidFill>
                <a:schemeClr val="bg1"/>
              </a:solidFill>
            </a:endParaRPr>
          </a:p>
        </p:txBody>
      </p:sp>
      <p:sp>
        <p:nvSpPr>
          <p:cNvPr id="3" name="Content Placeholder 2"/>
          <p:cNvSpPr>
            <a:spLocks noGrp="1"/>
          </p:cNvSpPr>
          <p:nvPr>
            <p:ph idx="1"/>
          </p:nvPr>
        </p:nvSpPr>
        <p:spPr>
          <a:xfrm>
            <a:off x="6485206" y="1800666"/>
            <a:ext cx="5556739" cy="5057334"/>
          </a:xfrm>
        </p:spPr>
        <p:txBody>
          <a:bodyPr>
            <a:normAutofit/>
          </a:bodyPr>
          <a:lstStyle/>
          <a:p>
            <a:pPr marL="0" indent="0">
              <a:buNone/>
            </a:pPr>
            <a:r>
              <a:rPr lang="lt-LT" b="1" dirty="0">
                <a:solidFill>
                  <a:schemeClr val="bg1"/>
                </a:solidFill>
                <a:latin typeface="Times New Roman" panose="02020603050405020304" pitchFamily="18" charset="0"/>
                <a:cs typeface="Times New Roman" panose="02020603050405020304" pitchFamily="18" charset="0"/>
              </a:rPr>
              <a:t>Žaibai ir vėjai</a:t>
            </a:r>
            <a:endParaRPr lang="lt-LT" dirty="0">
              <a:solidFill>
                <a:schemeClr val="bg1"/>
              </a:solidFill>
              <a:latin typeface="Times New Roman" panose="02020603050405020304" pitchFamily="18" charset="0"/>
              <a:cs typeface="Times New Roman" panose="02020603050405020304" pitchFamily="18" charset="0"/>
            </a:endParaRPr>
          </a:p>
          <a:p>
            <a:pPr marL="0" indent="0">
              <a:buNone/>
            </a:pPr>
            <a:r>
              <a:rPr lang="lt-LT" dirty="0">
                <a:solidFill>
                  <a:schemeClr val="bg1"/>
                </a:solidFill>
                <a:latin typeface="Times New Roman" panose="02020603050405020304" pitchFamily="18" charset="0"/>
                <a:cs typeface="Times New Roman" panose="02020603050405020304" pitchFamily="18" charset="0"/>
              </a:rPr>
              <a:t>Žaibų ir vėjų sudraskytos upės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Nuo juodo kalno krenta į mane,</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Ir sakalas, ant debesio nutūpęs,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Pamatė vakarą dangaus dugne.</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Žaibai ir vėjai neša mano širdį,</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Nežinančią nei meilės, nei klastos.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Ją saulė pamaitins, lietus pagirdys,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Jai mėnuo vario antkapį atstos.</a:t>
            </a:r>
          </a:p>
          <a:p>
            <a:pPr marL="0" indent="0" algn="r">
              <a:buNone/>
            </a:pPr>
            <a:r>
              <a:rPr lang="lt-LT" dirty="0">
                <a:solidFill>
                  <a:schemeClr val="bg1"/>
                </a:solidFill>
                <a:latin typeface="Times New Roman" panose="02020603050405020304" pitchFamily="18" charset="0"/>
                <a:cs typeface="Times New Roman" panose="02020603050405020304" pitchFamily="18" charset="0"/>
              </a:rPr>
              <a:t>Henrikas Radauskas</a:t>
            </a:r>
          </a:p>
          <a:p>
            <a:endParaRPr lang="lt-LT" dirty="0"/>
          </a:p>
        </p:txBody>
      </p:sp>
    </p:spTree>
    <p:extLst>
      <p:ext uri="{BB962C8B-B14F-4D97-AF65-F5344CB8AC3E}">
        <p14:creationId xmlns:p14="http://schemas.microsoft.com/office/powerpoint/2010/main" val="356713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2FEC68-1F17-4283-8BE8-441D50F7E180}"/>
              </a:ext>
            </a:extLst>
          </p:cNvPr>
          <p:cNvSpPr>
            <a:spLocks noGrp="1"/>
          </p:cNvSpPr>
          <p:nvPr>
            <p:ph type="title"/>
          </p:nvPr>
        </p:nvSpPr>
        <p:spPr>
          <a:xfrm>
            <a:off x="838200" y="18255"/>
            <a:ext cx="10515600" cy="1325563"/>
          </a:xfrm>
        </p:spPr>
        <p:txBody>
          <a:bodyPr>
            <a:normAutofit/>
          </a:bodyPr>
          <a:lstStyle/>
          <a:p>
            <a:pPr algn="ctr"/>
            <a:r>
              <a:rPr lang="lt-LT" b="1" dirty="0">
                <a:solidFill>
                  <a:schemeClr val="bg1"/>
                </a:solidFill>
                <a:latin typeface="Times New Roman" panose="02020603050405020304" pitchFamily="18" charset="0"/>
                <a:cs typeface="Times New Roman" panose="02020603050405020304" pitchFamily="18" charset="0"/>
              </a:rPr>
              <a:t>Žaibas</a:t>
            </a:r>
          </a:p>
        </p:txBody>
      </p:sp>
      <p:sp>
        <p:nvSpPr>
          <p:cNvPr id="3" name="Turinio vietos rezervavimo ženklas 2">
            <a:extLst>
              <a:ext uri="{FF2B5EF4-FFF2-40B4-BE49-F238E27FC236}">
                <a16:creationId xmlns:a16="http://schemas.microsoft.com/office/drawing/2014/main" id="{E37F805E-FC28-41D2-A9CC-1D74B250F229}"/>
              </a:ext>
            </a:extLst>
          </p:cNvPr>
          <p:cNvSpPr>
            <a:spLocks noGrp="1"/>
          </p:cNvSpPr>
          <p:nvPr>
            <p:ph idx="1"/>
          </p:nvPr>
        </p:nvSpPr>
        <p:spPr>
          <a:xfrm>
            <a:off x="370449" y="1695654"/>
            <a:ext cx="11451101" cy="4522266"/>
          </a:xfrm>
        </p:spPr>
        <p:txBody>
          <a:bodyPr>
            <a:noAutofit/>
          </a:bodyPr>
          <a:lstStyle/>
          <a:p>
            <a:pPr algn="just"/>
            <a:r>
              <a:rPr lang="lt-LT" sz="2600" dirty="0">
                <a:solidFill>
                  <a:schemeClr val="bg1"/>
                </a:solidFill>
                <a:latin typeface="Times New Roman" panose="02020603050405020304" pitchFamily="18" charset="0"/>
                <a:cs typeface="Times New Roman" panose="02020603050405020304" pitchFamily="18" charset="0"/>
              </a:rPr>
              <a:t>Atmosferos kibirkštinis išlydis, susidarantis tarp skirtingai įsielektrinusių debesų, to paties debesies dalių arba tarp debesies (dažniausiai įsielektrinusio neigiamai) ir Žemės.</a:t>
            </a:r>
          </a:p>
          <a:p>
            <a:pPr algn="just"/>
            <a:r>
              <a:rPr lang="lt-LT" sz="2600" dirty="0">
                <a:solidFill>
                  <a:schemeClr val="bg1"/>
                </a:solidFill>
                <a:latin typeface="Times New Roman" panose="02020603050405020304" pitchFamily="18" charset="0"/>
                <a:cs typeface="Times New Roman" panose="02020603050405020304" pitchFamily="18" charset="0"/>
              </a:rPr>
              <a:t>Linijinis žaibas susidaro, kai atmosferos debesų elektros lauko stipris daugiau kaip 25–30 </a:t>
            </a:r>
            <a:r>
              <a:rPr lang="lt-LT" sz="2600" dirty="0" err="1">
                <a:solidFill>
                  <a:schemeClr val="bg1"/>
                </a:solidFill>
                <a:latin typeface="Times New Roman" panose="02020603050405020304" pitchFamily="18" charset="0"/>
                <a:cs typeface="Times New Roman" panose="02020603050405020304" pitchFamily="18" charset="0"/>
              </a:rPr>
              <a:t>kV</a:t>
            </a:r>
            <a:r>
              <a:rPr lang="lt-LT" sz="2600" dirty="0">
                <a:solidFill>
                  <a:schemeClr val="bg1"/>
                </a:solidFill>
                <a:latin typeface="Times New Roman" panose="02020603050405020304" pitchFamily="18" charset="0"/>
                <a:cs typeface="Times New Roman" panose="02020603050405020304" pitchFamily="18" charset="0"/>
              </a:rPr>
              <a:t>/m. Trunka kelias dešimtąsias sekundės dalis ir švyti akinama rausvai violetine spalva. Vėjui stumiant pakartotinių žaibų kanalą, susidaro ištisinis juostinis žaibas arba su pertrūkiais – vėrininis žaibas.</a:t>
            </a:r>
          </a:p>
          <a:p>
            <a:pPr algn="just"/>
            <a:r>
              <a:rPr lang="lt-LT" sz="2600" dirty="0">
                <a:solidFill>
                  <a:schemeClr val="bg1"/>
                </a:solidFill>
                <a:latin typeface="Times New Roman" panose="02020603050405020304" pitchFamily="18" charset="0"/>
                <a:cs typeface="Times New Roman" panose="02020603050405020304" pitchFamily="18" charset="0"/>
              </a:rPr>
              <a:t>Ypatinga žaibo rūšis – kamuolinis žaibas – tai švytintis, kartais kibirkščiuojantis 10–20 cm skersmens ugnies kamuolys, dažniausiai susidarantis po linijinio žaibo. Trunka nuo vienos iki kelių minučių, juda be garso, pro dūmtraukius, plyšius patenka į patalpas, kai kada sprogsta.</a:t>
            </a:r>
          </a:p>
        </p:txBody>
      </p:sp>
    </p:spTree>
    <p:extLst>
      <p:ext uri="{BB962C8B-B14F-4D97-AF65-F5344CB8AC3E}">
        <p14:creationId xmlns:p14="http://schemas.microsoft.com/office/powerpoint/2010/main" val="244249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99"/>
            <a:ext cx="10515600" cy="1325563"/>
          </a:xfrm>
        </p:spPr>
        <p:txBody>
          <a:bodyPr/>
          <a:lstStyle/>
          <a:p>
            <a:pPr algn="ctr"/>
            <a:r>
              <a:rPr lang="lt-LT" b="1" dirty="0">
                <a:solidFill>
                  <a:schemeClr val="bg1"/>
                </a:solidFill>
                <a:latin typeface="Times New Roman" panose="02020603050405020304" pitchFamily="18" charset="0"/>
                <a:cs typeface="Times New Roman" panose="02020603050405020304" pitchFamily="18" charset="0"/>
              </a:rPr>
              <a:t>Lietaus gatvė</a:t>
            </a:r>
          </a:p>
        </p:txBody>
      </p:sp>
      <p:sp>
        <p:nvSpPr>
          <p:cNvPr id="3" name="Content Placeholder 2"/>
          <p:cNvSpPr>
            <a:spLocks noGrp="1"/>
          </p:cNvSpPr>
          <p:nvPr>
            <p:ph idx="1"/>
          </p:nvPr>
        </p:nvSpPr>
        <p:spPr>
          <a:xfrm>
            <a:off x="838200" y="1406770"/>
            <a:ext cx="10515600" cy="5451230"/>
          </a:xfrm>
        </p:spPr>
        <p:txBody>
          <a:bodyPr>
            <a:normAutofit fontScale="92500" lnSpcReduction="10000"/>
          </a:bodyPr>
          <a:lstStyle/>
          <a:p>
            <a:pPr marL="0" indent="0">
              <a:buNone/>
            </a:pPr>
            <a:r>
              <a:rPr lang="lt-LT" b="1" dirty="0">
                <a:solidFill>
                  <a:schemeClr val="bg1"/>
                </a:solidFill>
                <a:latin typeface="Times New Roman" panose="02020603050405020304" pitchFamily="18" charset="0"/>
                <a:cs typeface="Times New Roman" panose="02020603050405020304" pitchFamily="18" charset="0"/>
              </a:rPr>
              <a:t>Lietus</a:t>
            </a:r>
            <a:endParaRPr lang="lt-LT" dirty="0">
              <a:solidFill>
                <a:schemeClr val="bg1"/>
              </a:solidFill>
              <a:latin typeface="Times New Roman" panose="02020603050405020304" pitchFamily="18" charset="0"/>
              <a:cs typeface="Times New Roman" panose="02020603050405020304" pitchFamily="18" charset="0"/>
            </a:endParaRPr>
          </a:p>
          <a:p>
            <a:pPr marL="0" indent="0">
              <a:buNone/>
            </a:pPr>
            <a:r>
              <a:rPr lang="lt-LT" dirty="0">
                <a:solidFill>
                  <a:schemeClr val="bg1"/>
                </a:solidFill>
                <a:latin typeface="Times New Roman" panose="02020603050405020304" pitchFamily="18" charset="0"/>
                <a:cs typeface="Times New Roman" panose="02020603050405020304" pitchFamily="18" charset="0"/>
              </a:rPr>
              <a:t>Lietus plonom stiklinėm kojom</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Po visą sodą bėginėja.</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Lazdyno žalsvos šakos moja,</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Džiaugsmingai krūpčioja alėja.</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Miško aikštelėj senas beržas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Iškėlė žalią kiaurą skėtį,</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Ir iš vandens purienos veržias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Pasaulį auksu sužavėti.</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Geltonu vingiu žaibas liejas,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Nurieda dundesys platus.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Po visą žemę bėginėja</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Stiklinėm kojom tas lietus.</a:t>
            </a:r>
          </a:p>
          <a:p>
            <a:pPr marL="0" indent="0" algn="r">
              <a:buNone/>
            </a:pPr>
            <a:r>
              <a:rPr lang="lt-LT" dirty="0">
                <a:solidFill>
                  <a:schemeClr val="bg1"/>
                </a:solidFill>
                <a:latin typeface="Times New Roman" panose="02020603050405020304" pitchFamily="18" charset="0"/>
                <a:cs typeface="Times New Roman" panose="02020603050405020304" pitchFamily="18" charset="0"/>
              </a:rPr>
              <a:t>Henrikas Radauskas</a:t>
            </a:r>
          </a:p>
          <a:p>
            <a:pPr marL="0" indent="0">
              <a:buNone/>
            </a:pPr>
            <a:endParaRPr lang="lt-LT" dirty="0"/>
          </a:p>
        </p:txBody>
      </p:sp>
    </p:spTree>
    <p:extLst>
      <p:ext uri="{BB962C8B-B14F-4D97-AF65-F5344CB8AC3E}">
        <p14:creationId xmlns:p14="http://schemas.microsoft.com/office/powerpoint/2010/main" val="82851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CFA2C1-5008-461E-922E-47CBF8630183}"/>
              </a:ext>
            </a:extLst>
          </p:cNvPr>
          <p:cNvSpPr>
            <a:spLocks noGrp="1"/>
          </p:cNvSpPr>
          <p:nvPr>
            <p:ph type="title"/>
          </p:nvPr>
        </p:nvSpPr>
        <p:spPr>
          <a:xfrm>
            <a:off x="838200" y="365126"/>
            <a:ext cx="10515600" cy="801202"/>
          </a:xfrm>
        </p:spPr>
        <p:txBody>
          <a:bodyPr/>
          <a:lstStyle/>
          <a:p>
            <a:pPr algn="ctr"/>
            <a:r>
              <a:rPr kumimoji="0" lang="lt-LT"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Lietus</a:t>
            </a:r>
            <a:endParaRPr lang="lt-LT" b="1" dirty="0"/>
          </a:p>
        </p:txBody>
      </p:sp>
      <p:sp>
        <p:nvSpPr>
          <p:cNvPr id="3" name="Turinio vietos rezervavimo ženklas 2">
            <a:extLst>
              <a:ext uri="{FF2B5EF4-FFF2-40B4-BE49-F238E27FC236}">
                <a16:creationId xmlns:a16="http://schemas.microsoft.com/office/drawing/2014/main" id="{3FD62B86-CB58-4F7A-919E-D3E1EE2E969A}"/>
              </a:ext>
            </a:extLst>
          </p:cNvPr>
          <p:cNvSpPr>
            <a:spLocks noGrp="1"/>
          </p:cNvSpPr>
          <p:nvPr>
            <p:ph idx="1"/>
          </p:nvPr>
        </p:nvSpPr>
        <p:spPr>
          <a:xfrm>
            <a:off x="838200" y="1445797"/>
            <a:ext cx="10515600" cy="4351338"/>
          </a:xfrm>
        </p:spPr>
        <p:txBody>
          <a:bodyPr>
            <a:normAutofit/>
          </a:bodyPr>
          <a:lstStyle/>
          <a:p>
            <a:r>
              <a:rPr lang="lt-LT" sz="2600" dirty="0">
                <a:latin typeface="Times New Roman" panose="02020603050405020304" pitchFamily="18" charset="0"/>
                <a:cs typeface="Times New Roman" panose="02020603050405020304" pitchFamily="18" charset="0"/>
              </a:rPr>
              <a:t>Lietaus lašų vidutinis skersmuo 1–2 milimetrai. Mažų lašelių (dulksnos) skersmuo 0,2–0,5 mm, labai didelių lašų iki 5–8 milimetrų. Lietaus kiekiu laikomas vandens sluoksnis (jo storis dažniausiai milimetrais), kuris susidarytų ant horizontalaus ir nepralaidaus paviršiaus per tam tikrą laiką (valandą, parą, mėnesį, metus). </a:t>
            </a:r>
          </a:p>
          <a:p>
            <a:r>
              <a:rPr lang="lt-LT" sz="2600" dirty="0">
                <a:latin typeface="Times New Roman" panose="02020603050405020304" pitchFamily="18" charset="0"/>
                <a:cs typeface="Times New Roman" panose="02020603050405020304" pitchFamily="18" charset="0"/>
              </a:rPr>
              <a:t>Lietus trunka nuo kelių minučių iki </a:t>
            </a:r>
            <a:r>
              <a:rPr lang="lt-LT" sz="2600" dirty="0" smtClean="0">
                <a:latin typeface="Times New Roman" panose="02020603050405020304" pitchFamily="18" charset="0"/>
                <a:cs typeface="Times New Roman" panose="02020603050405020304" pitchFamily="18" charset="0"/>
              </a:rPr>
              <a:t>keliasdešimties </a:t>
            </a:r>
            <a:r>
              <a:rPr lang="lt-LT" sz="2600" dirty="0">
                <a:latin typeface="Times New Roman" panose="02020603050405020304" pitchFamily="18" charset="0"/>
                <a:cs typeface="Times New Roman" panose="02020603050405020304" pitchFamily="18" charset="0"/>
              </a:rPr>
              <a:t>valandų. Pagal intensyvumą skirstomas į silpną (mažiau kaip 0,5 mm/h), vidutinį (0,5–4,0 mm/h) ir stiprų (daugiau kaip 4,0 mm/h), pagal trukmę – į trumpalaikį (lyja ne daugiau kaip 3 h per pusę paros) ir ilgalaikį, kurio trukmė daugiau kaip 3 valandos.</a:t>
            </a:r>
          </a:p>
          <a:p>
            <a:endParaRPr lang="lt-LT" dirty="0"/>
          </a:p>
        </p:txBody>
      </p:sp>
    </p:spTree>
    <p:extLst>
      <p:ext uri="{BB962C8B-B14F-4D97-AF65-F5344CB8AC3E}">
        <p14:creationId xmlns:p14="http://schemas.microsoft.com/office/powerpoint/2010/main" val="330333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0B0F15-AC02-4121-86D5-0A8F5CE0DB94}"/>
              </a:ext>
            </a:extLst>
          </p:cNvPr>
          <p:cNvSpPr txBox="1"/>
          <p:nvPr/>
        </p:nvSpPr>
        <p:spPr>
          <a:xfrm>
            <a:off x="902977" y="1278612"/>
            <a:ext cx="10527886" cy="4493538"/>
          </a:xfrm>
          <a:prstGeom prst="rect">
            <a:avLst/>
          </a:prstGeom>
          <a:noFill/>
        </p:spPr>
        <p:txBody>
          <a:bodyPr wrap="square">
            <a:spAutoFit/>
          </a:bodyPr>
          <a:lstStyle/>
          <a:p>
            <a:pPr algn="just"/>
            <a:r>
              <a:rPr lang="lt-LT" sz="2600" b="1" dirty="0">
                <a:latin typeface="Times New Roman" panose="02020603050405020304" pitchFamily="18" charset="0"/>
                <a:cs typeface="Times New Roman" panose="02020603050405020304" pitchFamily="18" charset="0"/>
              </a:rPr>
              <a:t>R</a:t>
            </a:r>
            <a:r>
              <a:rPr lang="lt-LT" sz="2600" b="1" i="0" dirty="0">
                <a:effectLst/>
                <a:latin typeface="Times New Roman" panose="02020603050405020304" pitchFamily="18" charset="0"/>
                <a:cs typeface="Times New Roman" panose="02020603050405020304" pitchFamily="18" charset="0"/>
              </a:rPr>
              <a:t>ūgštusis </a:t>
            </a:r>
            <a:r>
              <a:rPr lang="lt-LT" sz="2600" b="1" i="0" dirty="0" smtClean="0">
                <a:effectLst/>
                <a:latin typeface="Times New Roman" panose="02020603050405020304" pitchFamily="18" charset="0"/>
                <a:cs typeface="Times New Roman" panose="02020603050405020304" pitchFamily="18" charset="0"/>
              </a:rPr>
              <a:t>lietus</a:t>
            </a:r>
            <a:r>
              <a:rPr lang="lt-LT" sz="2600" dirty="0">
                <a:latin typeface="Times New Roman" panose="02020603050405020304" pitchFamily="18" charset="0"/>
                <a:cs typeface="Times New Roman" panose="02020603050405020304" pitchFamily="18" charset="0"/>
              </a:rPr>
              <a:t> </a:t>
            </a:r>
            <a:r>
              <a:rPr lang="lt-LT" sz="2600" dirty="0" smtClean="0">
                <a:latin typeface="Times New Roman" panose="02020603050405020304" pitchFamily="18" charset="0"/>
                <a:cs typeface="Times New Roman" panose="02020603050405020304" pitchFamily="18" charset="0"/>
              </a:rPr>
              <a:t>– tai </a:t>
            </a:r>
            <a:r>
              <a:rPr lang="lt-LT" sz="2600" b="0" i="0" dirty="0" smtClean="0">
                <a:effectLst/>
                <a:latin typeface="Times New Roman" panose="02020603050405020304" pitchFamily="18" charset="0"/>
                <a:cs typeface="Times New Roman" panose="02020603050405020304" pitchFamily="18" charset="0"/>
              </a:rPr>
              <a:t>atmosferos krituliai, </a:t>
            </a:r>
            <a:r>
              <a:rPr lang="lt-LT" sz="2600" b="0" i="0" dirty="0">
                <a:effectLst/>
                <a:latin typeface="Times New Roman" panose="02020603050405020304" pitchFamily="18" charset="0"/>
                <a:cs typeface="Times New Roman" panose="02020603050405020304" pitchFamily="18" charset="0"/>
              </a:rPr>
              <a:t>parūgštėję nuo antropogeninės kilmės rūgščiųjų teršalų, daugiausia sieros ir azoto rūgščių. Gamtinės kilmės baziniai junginiai gali padidinti lietaus pH, o rūgštiniai junginiai – jį sumažinti (padidinti rūgščių kiekį). Svarbiausi antropogeniniai sieros dioksido šaltiniai yra sieringo iškastinio kuro deginimas ir spalvotųjų metalų metalurgija. Dėl taršos parūgštėję atmosferos krituliai daro didelę žalą gamtinėms ekosistemoms. Kai pH būna mažesnis negu 4,5, vandens telkiniuose išnyksta žuvys, rūgštėjančiuose dirvožemiuose didėja toksiškų metalų kadmio, švino, aliuminio ir kitų metalų jonų judrumas – jie gali patekti į paviršinius bei požeminius vandenis, augalus ir gyvūnus. Miestuose rūgštusis lietus spartina metalų koroziją, istorinių paminklų ir pastatų irimą.</a:t>
            </a:r>
            <a:endParaRPr lang="lt-LT"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38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bg1"/>
                </a:solidFill>
                <a:latin typeface="Times New Roman" panose="02020603050405020304" pitchFamily="18" charset="0"/>
                <a:cs typeface="Times New Roman" panose="02020603050405020304" pitchFamily="18" charset="0"/>
              </a:rPr>
              <a:t>Miglos gatvė</a:t>
            </a:r>
          </a:p>
        </p:txBody>
      </p:sp>
      <p:sp>
        <p:nvSpPr>
          <p:cNvPr id="3" name="Content Placeholder 2"/>
          <p:cNvSpPr>
            <a:spLocks noGrp="1"/>
          </p:cNvSpPr>
          <p:nvPr>
            <p:ph idx="1"/>
          </p:nvPr>
        </p:nvSpPr>
        <p:spPr>
          <a:xfrm>
            <a:off x="838200" y="1825624"/>
            <a:ext cx="10515600" cy="5032375"/>
          </a:xfrm>
        </p:spPr>
        <p:txBody>
          <a:bodyPr>
            <a:normAutofit fontScale="70000" lnSpcReduction="20000"/>
          </a:bodyPr>
          <a:lstStyle/>
          <a:p>
            <a:pPr marL="0" indent="0">
              <a:buNone/>
            </a:pPr>
            <a:r>
              <a:rPr lang="lt-LT" b="1" dirty="0">
                <a:solidFill>
                  <a:schemeClr val="bg1"/>
                </a:solidFill>
                <a:latin typeface="Times New Roman" panose="02020603050405020304" pitchFamily="18" charset="0"/>
                <a:cs typeface="Times New Roman" panose="02020603050405020304" pitchFamily="18" charset="0"/>
              </a:rPr>
              <a:t>Pavasaris</a:t>
            </a:r>
          </a:p>
          <a:p>
            <a:pPr marL="0" indent="0">
              <a:buNone/>
            </a:pPr>
            <a:r>
              <a:rPr lang="lt-LT" dirty="0">
                <a:solidFill>
                  <a:schemeClr val="bg1"/>
                </a:solidFill>
                <a:latin typeface="Times New Roman" panose="02020603050405020304" pitchFamily="18" charset="0"/>
                <a:cs typeface="Times New Roman" panose="02020603050405020304" pitchFamily="18" charset="0"/>
              </a:rPr>
              <a:t>Lietaus jaunesnioji sesuo</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Migla atkeliavo klajūnė –</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Lyg Brisius iš raštų Biliūno</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Ją sekė pavargėlis šuo.</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Skaras ant žolynų išdžiausčius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Pakalnėmis tyliai nuėjo, –</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Katė susigūžus žolėj</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Ten verkė. Ji skaitė „Kliudžiau”.</a:t>
            </a:r>
          </a:p>
          <a:p>
            <a:pPr marL="0" indent="0">
              <a:buNone/>
            </a:pPr>
            <a:r>
              <a:rPr lang="lt-LT" dirty="0">
                <a:solidFill>
                  <a:schemeClr val="bg1"/>
                </a:solidFill>
                <a:latin typeface="Times New Roman" panose="02020603050405020304" pitchFamily="18" charset="0"/>
                <a:cs typeface="Times New Roman" panose="02020603050405020304" pitchFamily="18" charset="0"/>
              </a:rPr>
              <a:t>Joniukas, žąselių piemuo,</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Dainuodamas pievom „Ak vija…”</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Pakalnėn miglas nusivijo,</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Kur tyli Lakajų vanduo.</a:t>
            </a:r>
          </a:p>
          <a:p>
            <a:pPr marL="0" indent="0">
              <a:buNone/>
            </a:pPr>
            <a:r>
              <a:rPr lang="lt-LT" dirty="0">
                <a:solidFill>
                  <a:schemeClr val="bg1"/>
                </a:solidFill>
                <a:latin typeface="Times New Roman" panose="02020603050405020304" pitchFamily="18" charset="0"/>
                <a:cs typeface="Times New Roman" panose="02020603050405020304" pitchFamily="18" charset="0"/>
              </a:rPr>
              <a:t>Už ežero ošė giria,</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Už girios į dangų iškilę</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Vaidenos jam mėlynos pilys</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Virš miestų, kurių dar nėra…</a:t>
            </a:r>
          </a:p>
          <a:p>
            <a:pPr marL="0" indent="0" algn="r">
              <a:buNone/>
            </a:pPr>
            <a:r>
              <a:rPr lang="lt-LT" dirty="0">
                <a:solidFill>
                  <a:schemeClr val="bg1"/>
                </a:solidFill>
                <a:latin typeface="Times New Roman" panose="02020603050405020304" pitchFamily="18" charset="0"/>
                <a:cs typeface="Times New Roman" panose="02020603050405020304" pitchFamily="18" charset="0"/>
              </a:rPr>
              <a:t>Juozas Erlickas</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15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A4E2162-D6E7-4AF6-98FE-9237D70C3B99}"/>
              </a:ext>
            </a:extLst>
          </p:cNvPr>
          <p:cNvSpPr>
            <a:spLocks noGrp="1"/>
          </p:cNvSpPr>
          <p:nvPr>
            <p:ph type="title"/>
          </p:nvPr>
        </p:nvSpPr>
        <p:spPr>
          <a:xfrm>
            <a:off x="838200" y="365126"/>
            <a:ext cx="10515600" cy="959822"/>
          </a:xfrm>
        </p:spPr>
        <p:txBody>
          <a:bodyPr>
            <a:normAutofit/>
          </a:bodyPr>
          <a:lstStyle/>
          <a:p>
            <a:pPr algn="ctr"/>
            <a:r>
              <a:rPr lang="lt-LT" b="1" dirty="0">
                <a:solidFill>
                  <a:schemeClr val="bg1"/>
                </a:solidFill>
                <a:latin typeface="Times New Roman" panose="02020603050405020304" pitchFamily="18" charset="0"/>
                <a:cs typeface="Times New Roman" panose="02020603050405020304" pitchFamily="18" charset="0"/>
              </a:rPr>
              <a:t>Migla</a:t>
            </a:r>
          </a:p>
        </p:txBody>
      </p:sp>
      <p:sp>
        <p:nvSpPr>
          <p:cNvPr id="3" name="Turinio vietos rezervavimo ženklas 2">
            <a:extLst>
              <a:ext uri="{FF2B5EF4-FFF2-40B4-BE49-F238E27FC236}">
                <a16:creationId xmlns:a16="http://schemas.microsoft.com/office/drawing/2014/main" id="{5692A220-9004-46BA-AD9F-A02EFAD6A448}"/>
              </a:ext>
            </a:extLst>
          </p:cNvPr>
          <p:cNvSpPr>
            <a:spLocks noGrp="1"/>
          </p:cNvSpPr>
          <p:nvPr>
            <p:ph idx="1"/>
          </p:nvPr>
        </p:nvSpPr>
        <p:spPr>
          <a:xfrm>
            <a:off x="651587" y="1713658"/>
            <a:ext cx="10515600" cy="4351338"/>
          </a:xfrm>
        </p:spPr>
        <p:txBody>
          <a:bodyPr>
            <a:normAutofit/>
          </a:bodyPr>
          <a:lstStyle/>
          <a:p>
            <a:pPr algn="just"/>
            <a:r>
              <a:rPr lang="lt-LT" sz="2600" b="0" i="0" dirty="0">
                <a:solidFill>
                  <a:schemeClr val="bg1"/>
                </a:solidFill>
                <a:effectLst/>
                <a:latin typeface="Times New Roman" panose="02020603050405020304" pitchFamily="18" charset="0"/>
                <a:cs typeface="Times New Roman" panose="02020603050405020304" pitchFamily="18" charset="0"/>
              </a:rPr>
              <a:t>Oro padrumstėjimas prie žemės paviršiaus dėl dulkių ar dūmų. Tiršta migla mažina matomumą iki 1–10 km ir dar mažiau. Migla dažna stepėse ir dykumose. Pramonės centruose ir dideliuose miestuose migla susidaro dėl oro taršos (smogas). Dėl šviesos išsklaidymo migla kartais įgauna gelsvą, rusvą ar melsvą atspalvį.</a:t>
            </a:r>
          </a:p>
          <a:p>
            <a:pPr algn="just"/>
            <a:r>
              <a:rPr lang="lt-LT" sz="2600" b="0" i="0" dirty="0">
                <a:solidFill>
                  <a:schemeClr val="bg1"/>
                </a:solidFill>
                <a:effectLst/>
                <a:latin typeface="Times New Roman" panose="02020603050405020304" pitchFamily="18" charset="0"/>
                <a:cs typeface="Times New Roman" panose="02020603050405020304" pitchFamily="18" charset="0"/>
              </a:rPr>
              <a:t>Matomumo sumažėjimas dėl ore sklandančių mažų vandens lašelių arba ledo kristalų dažniausiai vadinamas </a:t>
            </a:r>
            <a:r>
              <a:rPr lang="lt-LT" sz="2600" dirty="0">
                <a:solidFill>
                  <a:schemeClr val="bg1"/>
                </a:solidFill>
                <a:latin typeface="Times New Roman" panose="02020603050405020304" pitchFamily="18" charset="0"/>
                <a:cs typeface="Times New Roman" panose="02020603050405020304" pitchFamily="18" charset="0"/>
              </a:rPr>
              <a:t>rūkana</a:t>
            </a:r>
            <a:r>
              <a:rPr lang="lt-LT" sz="2600" b="0" i="0" dirty="0">
                <a:solidFill>
                  <a:schemeClr val="bg1"/>
                </a:solidFill>
                <a:effectLst/>
                <a:latin typeface="Times New Roman" panose="02020603050405020304" pitchFamily="18" charset="0"/>
                <a:cs typeface="Times New Roman" panose="02020603050405020304" pitchFamily="18" charset="0"/>
              </a:rPr>
              <a:t>.</a:t>
            </a:r>
          </a:p>
          <a:p>
            <a:pPr algn="just"/>
            <a:r>
              <a:rPr lang="lt-LT" sz="2600" b="0" i="0" dirty="0">
                <a:solidFill>
                  <a:schemeClr val="bg1"/>
                </a:solidFill>
                <a:effectLst/>
                <a:latin typeface="Times New Roman" panose="02020603050405020304" pitchFamily="18" charset="0"/>
                <a:cs typeface="Times New Roman" panose="02020603050405020304" pitchFamily="18" charset="0"/>
              </a:rPr>
              <a:t>Lietuvoje migla susidaro atslinkus žemyninei tropinei oro masei, </a:t>
            </a:r>
            <a:r>
              <a:rPr lang="lt-LT" sz="2600" b="0" i="0" dirty="0" smtClean="0">
                <a:solidFill>
                  <a:schemeClr val="bg1"/>
                </a:solidFill>
                <a:effectLst/>
                <a:latin typeface="Times New Roman" panose="02020603050405020304" pitchFamily="18" charset="0"/>
                <a:cs typeface="Times New Roman" panose="02020603050405020304" pitchFamily="18" charset="0"/>
              </a:rPr>
              <a:t>taip pat per </a:t>
            </a:r>
            <a:r>
              <a:rPr lang="lt-LT" sz="2600" b="0" i="0" dirty="0">
                <a:solidFill>
                  <a:schemeClr val="bg1"/>
                </a:solidFill>
                <a:effectLst/>
                <a:latin typeface="Times New Roman" panose="02020603050405020304" pitchFamily="18" charset="0"/>
                <a:cs typeface="Times New Roman" panose="02020603050405020304" pitchFamily="18" charset="0"/>
              </a:rPr>
              <a:t>miškų, durpynų gaisrus ir deginant žolę.</a:t>
            </a:r>
          </a:p>
          <a:p>
            <a:endParaRPr lang="lt-LT" dirty="0"/>
          </a:p>
        </p:txBody>
      </p:sp>
    </p:spTree>
    <p:extLst>
      <p:ext uri="{BB962C8B-B14F-4D97-AF65-F5344CB8AC3E}">
        <p14:creationId xmlns:p14="http://schemas.microsoft.com/office/powerpoint/2010/main" val="59276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325563"/>
          </a:xfrm>
        </p:spPr>
        <p:txBody>
          <a:bodyPr/>
          <a:lstStyle/>
          <a:p>
            <a:pPr algn="ctr"/>
            <a:r>
              <a:rPr lang="lt-LT" b="1" dirty="0">
                <a:latin typeface="Times New Roman" panose="02020603050405020304" pitchFamily="18" charset="0"/>
                <a:cs typeface="Times New Roman" panose="02020603050405020304" pitchFamily="18" charset="0"/>
              </a:rPr>
              <a:t>Giedros gatvė</a:t>
            </a:r>
          </a:p>
        </p:txBody>
      </p:sp>
      <p:sp>
        <p:nvSpPr>
          <p:cNvPr id="3" name="Content Placeholder 2"/>
          <p:cNvSpPr>
            <a:spLocks noGrp="1"/>
          </p:cNvSpPr>
          <p:nvPr>
            <p:ph idx="1"/>
          </p:nvPr>
        </p:nvSpPr>
        <p:spPr>
          <a:xfrm>
            <a:off x="838200" y="1280160"/>
            <a:ext cx="10515600" cy="5577839"/>
          </a:xfrm>
        </p:spPr>
        <p:txBody>
          <a:bodyPr>
            <a:normAutofit fontScale="92500" lnSpcReduction="10000"/>
          </a:bodyPr>
          <a:lstStyle/>
          <a:p>
            <a:pPr marL="0" indent="0" fontAlgn="base">
              <a:buNone/>
            </a:pPr>
            <a:r>
              <a:rPr lang="lt-LT" b="1" dirty="0">
                <a:latin typeface="Times New Roman" panose="02020603050405020304" pitchFamily="18" charset="0"/>
                <a:cs typeface="Times New Roman" panose="02020603050405020304" pitchFamily="18" charset="0"/>
              </a:rPr>
              <a:t>Pavasaris</a:t>
            </a:r>
            <a:endParaRPr lang="lt-LT" dirty="0">
              <a:latin typeface="Times New Roman" panose="02020603050405020304" pitchFamily="18" charset="0"/>
              <a:cs typeface="Times New Roman" panose="02020603050405020304" pitchFamily="18" charset="0"/>
            </a:endParaRPr>
          </a:p>
          <a:p>
            <a:pPr marL="0" indent="0" fontAlgn="base">
              <a:buNone/>
            </a:pPr>
            <a:r>
              <a:rPr lang="lt-LT" dirty="0">
                <a:latin typeface="Times New Roman" panose="02020603050405020304" pitchFamily="18" charset="0"/>
                <a:cs typeface="Times New Roman" panose="02020603050405020304" pitchFamily="18" charset="0"/>
              </a:rPr>
              <a:t>Pavasario saulė prašvito meiliai</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Ir juokiasi, širdį vilioja;</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Iškilo į dangų aukštai vėversiai,</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Čyrena, sparneliais plasnoja.</a:t>
            </a:r>
          </a:p>
          <a:p>
            <a:pPr marL="0" indent="0" fontAlgn="base">
              <a:buNone/>
            </a:pPr>
            <a:r>
              <a:rPr lang="lt-LT" dirty="0">
                <a:latin typeface="Times New Roman" panose="02020603050405020304" pitchFamily="18" charset="0"/>
                <a:cs typeface="Times New Roman" panose="02020603050405020304" pitchFamily="18" charset="0"/>
              </a:rPr>
              <a:t>Išaušo! išaušo! Vėjelis laukų</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Bučiuoja, gaivina krūtinę;</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Pabiro, pasklido žiedai ant lankų –</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Vainikų eilė pirmutinė.</a:t>
            </a:r>
          </a:p>
          <a:p>
            <a:pPr marL="0" indent="0" fontAlgn="base">
              <a:buNone/>
            </a:pPr>
            <a:r>
              <a:rPr lang="lt-LT" dirty="0">
                <a:latin typeface="Times New Roman" panose="02020603050405020304" pitchFamily="18" charset="0"/>
                <a:cs typeface="Times New Roman" panose="02020603050405020304" pitchFamily="18" charset="0"/>
              </a:rPr>
              <a:t>Taip giedra ir linksma! Tiek šviečia vilties!</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Vien meilę norėtum dainuoti,</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Apimti pasaulį, priglaust prie širdies,</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Su meile saldžiai pabučiuoti!</a:t>
            </a:r>
            <a:r>
              <a:rPr lang="lt-LT" b="1" dirty="0">
                <a:latin typeface="Times New Roman" panose="02020603050405020304" pitchFamily="18" charset="0"/>
                <a:cs typeface="Times New Roman" panose="02020603050405020304" pitchFamily="18" charset="0"/>
              </a:rPr>
              <a:t> </a:t>
            </a:r>
          </a:p>
          <a:p>
            <a:pPr marL="0" indent="0" algn="r" fontAlgn="base">
              <a:buNone/>
            </a:pPr>
            <a:r>
              <a:rPr lang="lt-LT" b="1" dirty="0">
                <a:latin typeface="Times New Roman" panose="02020603050405020304" pitchFamily="18" charset="0"/>
                <a:cs typeface="Times New Roman" panose="02020603050405020304" pitchFamily="18" charset="0"/>
              </a:rPr>
              <a:t>Maironis</a:t>
            </a:r>
            <a:endParaRPr lang="lt-LT" dirty="0">
              <a:latin typeface="Times New Roman" panose="02020603050405020304" pitchFamily="18" charset="0"/>
              <a:cs typeface="Times New Roman" panose="02020603050405020304" pitchFamily="18" charset="0"/>
            </a:endParaRPr>
          </a:p>
          <a:p>
            <a:endParaRPr lang="lt-LT" dirty="0"/>
          </a:p>
        </p:txBody>
      </p:sp>
      <p:pic>
        <p:nvPicPr>
          <p:cNvPr id="2049" name="Picture 1">
            <a:extLst>
              <a:ext uri="{FF2B5EF4-FFF2-40B4-BE49-F238E27FC236}">
                <a16:creationId xmlns:a16="http://schemas.microsoft.com/office/drawing/2014/main" id="{C1628796-E9E0-4286-A9C7-4247A1381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9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9C9276C-EDCB-4050-BCEF-1C7905D4C8A9}"/>
              </a:ext>
            </a:extLst>
          </p:cNvPr>
          <p:cNvSpPr>
            <a:spLocks noGrp="1"/>
          </p:cNvSpPr>
          <p:nvPr>
            <p:ph type="title"/>
          </p:nvPr>
        </p:nvSpPr>
        <p:spPr/>
        <p:txBody>
          <a:bodyPr>
            <a:normAutofit/>
          </a:bodyPr>
          <a:lstStyle/>
          <a:p>
            <a:pPr algn="ctr"/>
            <a:r>
              <a:rPr lang="lt-LT" b="1" dirty="0" smtClean="0">
                <a:latin typeface="Times New Roman" panose="02020603050405020304" pitchFamily="18" charset="0"/>
                <a:cs typeface="Times New Roman" panose="02020603050405020304" pitchFamily="18" charset="0"/>
              </a:rPr>
              <a:t>Giedra</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D1EE1C8A-AC25-4026-803C-E72BE3A9FD52}"/>
              </a:ext>
            </a:extLst>
          </p:cNvPr>
          <p:cNvSpPr>
            <a:spLocks noGrp="1"/>
          </p:cNvSpPr>
          <p:nvPr>
            <p:ph idx="1"/>
          </p:nvPr>
        </p:nvSpPr>
        <p:spPr/>
        <p:txBody>
          <a:bodyPr>
            <a:normAutofit/>
          </a:bodyPr>
          <a:lstStyle/>
          <a:p>
            <a:pPr algn="just"/>
            <a:r>
              <a:rPr lang="lt-LT" dirty="0">
                <a:latin typeface="Times New Roman" panose="02020603050405020304" pitchFamily="18" charset="0"/>
                <a:ea typeface="+mj-ea"/>
                <a:cs typeface="Times New Roman" panose="02020603050405020304" pitchFamily="18" charset="0"/>
              </a:rPr>
              <a:t>Debesuotumas yra kelių gamtos reiškinių derinys: perkūnija, žaibas, stiprus vėjas ir dažnai lietus. Šiems reiškiniams priešprieša yra giedra diena</a:t>
            </a:r>
            <a:r>
              <a:rPr lang="lt-LT" dirty="0" smtClean="0">
                <a:latin typeface="Times New Roman" panose="02020603050405020304" pitchFamily="18" charset="0"/>
                <a:ea typeface="+mj-ea"/>
                <a:cs typeface="Times New Roman" panose="02020603050405020304" pitchFamily="18" charset="0"/>
              </a:rPr>
              <a:t>.</a:t>
            </a:r>
          </a:p>
          <a:p>
            <a:pPr algn="just"/>
            <a:r>
              <a:rPr lang="lt-LT" dirty="0" smtClean="0">
                <a:latin typeface="Times New Roman" panose="02020603050405020304" pitchFamily="18" charset="0"/>
                <a:ea typeface="+mj-ea"/>
                <a:cs typeface="Times New Roman" panose="02020603050405020304" pitchFamily="18" charset="0"/>
              </a:rPr>
              <a:t>Giedrą dieną debesuotumas neviršija 1-2 oktų arba maždaug 1-3 balai. </a:t>
            </a:r>
          </a:p>
          <a:p>
            <a:pPr algn="just"/>
            <a:r>
              <a:rPr lang="lt-LT" dirty="0" smtClean="0">
                <a:latin typeface="Times New Roman" panose="02020603050405020304" pitchFamily="18" charset="0"/>
                <a:ea typeface="+mj-ea"/>
                <a:cs typeface="Times New Roman" panose="02020603050405020304" pitchFamily="18" charset="0"/>
              </a:rPr>
              <a:t>Kai saulė šviečia tam tikrą valandų skaičių, tačiau vėkiau užsleka debesys, tokios dienos negalima vadinti giedra.</a:t>
            </a:r>
          </a:p>
          <a:p>
            <a:pPr algn="just"/>
            <a:r>
              <a:rPr lang="lt-LT" dirty="0" smtClean="0">
                <a:latin typeface="Times New Roman" panose="02020603050405020304" pitchFamily="18" charset="0"/>
                <a:ea typeface="+mj-ea"/>
                <a:cs typeface="Times New Roman" panose="02020603050405020304" pitchFamily="18" charset="0"/>
              </a:rPr>
              <a:t>Giedrų dienų Lietuvoje vidutiniškai per metus būna apie 15-20 arba vos 4-5 proc. Sunku išskirti, kur jų būna daugiausiai, tačiau mažiausias skaičius stebimas pietvakarių Lietuvoje (apie Šilutę).</a:t>
            </a:r>
            <a:endParaRPr lang="lt-LT"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44026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r"/>
            <a:r>
              <a:rPr lang="lt-LT" b="1" dirty="0">
                <a:latin typeface="Times New Roman" panose="02020603050405020304" pitchFamily="18" charset="0"/>
                <a:cs typeface="Times New Roman" panose="02020603050405020304" pitchFamily="18" charset="0"/>
              </a:rPr>
              <a:t>Sniego gatvė</a:t>
            </a:r>
          </a:p>
        </p:txBody>
      </p:sp>
      <p:sp>
        <p:nvSpPr>
          <p:cNvPr id="3" name="Content Placeholder 2"/>
          <p:cNvSpPr>
            <a:spLocks noGrp="1"/>
          </p:cNvSpPr>
          <p:nvPr>
            <p:ph idx="1"/>
          </p:nvPr>
        </p:nvSpPr>
        <p:spPr>
          <a:xfrm>
            <a:off x="7009228" y="1413804"/>
            <a:ext cx="5182772" cy="5444196"/>
          </a:xfrm>
        </p:spPr>
        <p:txBody>
          <a:bodyPr>
            <a:normAutofit/>
          </a:bodyPr>
          <a:lstStyle/>
          <a:p>
            <a:pPr marL="0" indent="0" algn="ctr">
              <a:buNone/>
            </a:pPr>
            <a:r>
              <a:rPr lang="lt-LT" b="1" dirty="0">
                <a:latin typeface="Times New Roman" panose="02020603050405020304" pitchFamily="18" charset="0"/>
                <a:cs typeface="Times New Roman" panose="02020603050405020304" pitchFamily="18" charset="0"/>
              </a:rPr>
              <a:t>Sniegas</a:t>
            </a:r>
          </a:p>
          <a:p>
            <a:pPr marL="0" indent="0">
              <a:buNone/>
            </a:pPr>
            <a:r>
              <a:rPr lang="lt-LT" dirty="0">
                <a:latin typeface="Times New Roman" panose="02020603050405020304" pitchFamily="18" charset="0"/>
                <a:cs typeface="Times New Roman" panose="02020603050405020304" pitchFamily="18" charset="0"/>
              </a:rPr>
              <a:t>Aš žiūriu į žiemos fotografiją,</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Aš brendu į jos pusnį – gilu,</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Ir klausausi, kaip gieda parapija</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Sidabrinių, šaltų angelų.</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Tai ne jie, – tai tik viesulas vielose,</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Tai ne jie, – tai nuo sniego šviesu.</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Tai tik, šąlančią šaką iškėlusi,</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Rėkia eglė metalo balsu.</a:t>
            </a:r>
          </a:p>
          <a:p>
            <a:pPr marL="0" indent="0" algn="r">
              <a:buNone/>
            </a:pPr>
            <a:endParaRPr lang="lt-LT" dirty="0">
              <a:latin typeface="Times New Roman" panose="02020603050405020304" pitchFamily="18" charset="0"/>
              <a:cs typeface="Times New Roman" panose="02020603050405020304" pitchFamily="18" charset="0"/>
            </a:endParaRPr>
          </a:p>
          <a:p>
            <a:pPr marL="0" indent="0" algn="r">
              <a:buNone/>
            </a:pPr>
            <a:r>
              <a:rPr lang="lt-LT" dirty="0">
                <a:latin typeface="Times New Roman" panose="02020603050405020304" pitchFamily="18" charset="0"/>
                <a:cs typeface="Times New Roman" panose="02020603050405020304" pitchFamily="18" charset="0"/>
              </a:rPr>
              <a:t>Henrikas Radauskas</a:t>
            </a:r>
          </a:p>
          <a:p>
            <a:endParaRPr lang="lt-LT" dirty="0"/>
          </a:p>
        </p:txBody>
      </p:sp>
    </p:spTree>
    <p:extLst>
      <p:ext uri="{BB962C8B-B14F-4D97-AF65-F5344CB8AC3E}">
        <p14:creationId xmlns:p14="http://schemas.microsoft.com/office/powerpoint/2010/main" val="154006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3385"/>
            <a:ext cx="10515600" cy="5473578"/>
          </a:xfrm>
        </p:spPr>
        <p:txBody>
          <a:bodyPr/>
          <a:lstStyle/>
          <a:p>
            <a:pPr marL="0" lvl="0" indent="0">
              <a:lnSpc>
                <a:spcPct val="100000"/>
              </a:lnSpc>
              <a:spcBef>
                <a:spcPts val="0"/>
              </a:spcBef>
              <a:buNone/>
              <a:defRPr sz="1800" b="0" i="0" u="none" strike="noStrike" kern="0" cap="none" spc="0" baseline="0">
                <a:solidFill>
                  <a:srgbClr val="000000"/>
                </a:solidFill>
                <a:uFillTx/>
              </a:defRPr>
            </a:pPr>
            <a:r>
              <a:rPr lang="lt-LT" sz="2000" b="1" dirty="0">
                <a:solidFill>
                  <a:srgbClr val="000000"/>
                </a:solidFill>
                <a:latin typeface="Times New Roman" pitchFamily="18"/>
                <a:cs typeface="Times New Roman" pitchFamily="18"/>
              </a:rPr>
              <a:t>Tikslas</a:t>
            </a:r>
            <a:r>
              <a:rPr lang="lt-LT" sz="2000" dirty="0">
                <a:solidFill>
                  <a:srgbClr val="000000"/>
                </a:solidFill>
                <a:latin typeface="Times New Roman" pitchFamily="18"/>
                <a:cs typeface="Times New Roman" pitchFamily="18"/>
              </a:rPr>
              <a:t>: pažinti </a:t>
            </a:r>
            <a:r>
              <a:rPr lang="lt-LT" sz="2000" dirty="0" smtClean="0">
                <a:solidFill>
                  <a:srgbClr val="000000"/>
                </a:solidFill>
                <a:latin typeface="Times New Roman" pitchFamily="18"/>
                <a:cs typeface="Times New Roman" pitchFamily="18"/>
              </a:rPr>
              <a:t>Vilnių kaip kultūros objektą, kuris gali tapti įkvėpimo šaltiniu įvairiems menininkams, apžvelgti, kurie gamtos reiškiniai įamžinti jo gatvių pavadinimuose ir juos aptarti.</a:t>
            </a:r>
            <a:endParaRPr lang="lt-LT" sz="2000" dirty="0">
              <a:solidFill>
                <a:srgbClr val="000000"/>
              </a:solidFill>
              <a:latin typeface="Times New Roman" pitchFamily="18"/>
              <a:cs typeface="Times New Roman" pitchFamily="18"/>
            </a:endParaRPr>
          </a:p>
          <a:p>
            <a:pPr marL="0" lvl="0" indent="0">
              <a:lnSpc>
                <a:spcPct val="100000"/>
              </a:lnSpc>
              <a:spcBef>
                <a:spcPts val="0"/>
              </a:spcBef>
              <a:buNone/>
              <a:defRPr sz="1800" b="0" i="0" u="none" strike="noStrike" kern="0" cap="none" spc="0" baseline="0">
                <a:solidFill>
                  <a:srgbClr val="000000"/>
                </a:solidFill>
                <a:uFillTx/>
              </a:defRPr>
            </a:pPr>
            <a:endParaRPr lang="lt-LT" sz="2000" dirty="0">
              <a:solidFill>
                <a:srgbClr val="000000"/>
              </a:solidFill>
              <a:latin typeface="Times New Roman" pitchFamily="18"/>
              <a:cs typeface="Times New Roman" pitchFamily="18"/>
            </a:endParaRPr>
          </a:p>
          <a:p>
            <a:pPr marL="0" lvl="0" indent="0">
              <a:lnSpc>
                <a:spcPct val="100000"/>
              </a:lnSpc>
              <a:spcBef>
                <a:spcPts val="0"/>
              </a:spcBef>
              <a:buNone/>
              <a:defRPr sz="1800" b="0" i="0" u="none" strike="noStrike" kern="0" cap="none" spc="0" baseline="0">
                <a:solidFill>
                  <a:srgbClr val="000000"/>
                </a:solidFill>
                <a:uFillTx/>
              </a:defRPr>
            </a:pPr>
            <a:r>
              <a:rPr lang="lt-LT" sz="2000" b="1" dirty="0">
                <a:solidFill>
                  <a:srgbClr val="000000"/>
                </a:solidFill>
                <a:latin typeface="Times New Roman" pitchFamily="18"/>
                <a:cs typeface="Times New Roman" pitchFamily="18"/>
              </a:rPr>
              <a:t>Uždaviniai: </a:t>
            </a:r>
          </a:p>
          <a:p>
            <a:pPr marL="342900" lvl="0" indent="-342900">
              <a:lnSpc>
                <a:spcPct val="100000"/>
              </a:lnSpc>
              <a:spcBef>
                <a:spcPts val="0"/>
              </a:spcBef>
              <a:buSzPct val="100000"/>
              <a:buFont typeface="Arial" pitchFamily="34"/>
              <a:buChar char="•"/>
              <a:defRPr sz="1800" b="0" i="0" u="none" strike="noStrike" kern="0" cap="none" spc="0" baseline="0">
                <a:solidFill>
                  <a:srgbClr val="000000"/>
                </a:solidFill>
                <a:uFillTx/>
              </a:defRPr>
            </a:pPr>
            <a:r>
              <a:rPr lang="lt-LT" sz="2000" dirty="0">
                <a:solidFill>
                  <a:srgbClr val="000000"/>
                </a:solidFill>
                <a:latin typeface="Times New Roman" pitchFamily="18"/>
                <a:cs typeface="Times New Roman" pitchFamily="18"/>
              </a:rPr>
              <a:t>a</a:t>
            </a:r>
            <a:r>
              <a:rPr lang="lt-LT" sz="2000" dirty="0" smtClean="0">
                <a:solidFill>
                  <a:srgbClr val="000000"/>
                </a:solidFill>
                <a:latin typeface="Times New Roman" pitchFamily="18"/>
                <a:cs typeface="Times New Roman" pitchFamily="18"/>
              </a:rPr>
              <a:t>pžvelgti, kurie gamtos reiškiniai įamžinti Vilniaus gatvių pavadinimuose.</a:t>
            </a:r>
            <a:endParaRPr lang="lt-LT" sz="2000" dirty="0">
              <a:solidFill>
                <a:srgbClr val="000000"/>
              </a:solidFill>
              <a:latin typeface="Times New Roman" pitchFamily="18"/>
              <a:cs typeface="Times New Roman" pitchFamily="18"/>
            </a:endParaRPr>
          </a:p>
          <a:p>
            <a:pPr marL="342900" lvl="0" indent="-342900">
              <a:lnSpc>
                <a:spcPct val="100000"/>
              </a:lnSpc>
              <a:spcBef>
                <a:spcPts val="0"/>
              </a:spcBef>
              <a:buSzPct val="100000"/>
              <a:buFont typeface="Arial" pitchFamily="34"/>
              <a:buChar char="•"/>
              <a:defRPr sz="1800" b="0" i="0" u="none" strike="noStrike" kern="0" cap="none" spc="0" baseline="0">
                <a:solidFill>
                  <a:srgbClr val="000000"/>
                </a:solidFill>
                <a:uFillTx/>
              </a:defRPr>
            </a:pPr>
            <a:r>
              <a:rPr lang="lt-LT" sz="2000" dirty="0">
                <a:solidFill>
                  <a:srgbClr val="000000"/>
                </a:solidFill>
                <a:latin typeface="Times New Roman" pitchFamily="18"/>
                <a:cs typeface="Times New Roman" pitchFamily="18"/>
              </a:rPr>
              <a:t>p</a:t>
            </a:r>
            <a:r>
              <a:rPr lang="lt-LT" sz="2000" dirty="0" smtClean="0">
                <a:solidFill>
                  <a:srgbClr val="000000"/>
                </a:solidFill>
                <a:latin typeface="Times New Roman" pitchFamily="18"/>
                <a:cs typeface="Times New Roman" pitchFamily="18"/>
              </a:rPr>
              <a:t>arinkti Lietuvos poetų eilių, kuriuose minimi pasirinkti gamtos reiškiniai.</a:t>
            </a:r>
            <a:endParaRPr lang="lt-LT" sz="2000" dirty="0">
              <a:solidFill>
                <a:srgbClr val="000000"/>
              </a:solidFill>
              <a:latin typeface="Times New Roman" pitchFamily="18"/>
              <a:cs typeface="Times New Roman" pitchFamily="18"/>
            </a:endParaRPr>
          </a:p>
          <a:p>
            <a:pPr marL="342900" lvl="0" indent="-342900">
              <a:lnSpc>
                <a:spcPct val="100000"/>
              </a:lnSpc>
              <a:spcBef>
                <a:spcPts val="0"/>
              </a:spcBef>
              <a:buSzPct val="100000"/>
              <a:buFont typeface="Arial" pitchFamily="34"/>
              <a:buChar char="•"/>
              <a:defRPr sz="1800" b="0" i="0" u="none" strike="noStrike" kern="0" cap="none" spc="0" baseline="0">
                <a:solidFill>
                  <a:srgbClr val="000000"/>
                </a:solidFill>
                <a:uFillTx/>
              </a:defRPr>
            </a:pPr>
            <a:r>
              <a:rPr lang="lt-LT" sz="2000" dirty="0">
                <a:solidFill>
                  <a:srgbClr val="000000"/>
                </a:solidFill>
                <a:latin typeface="Times New Roman" pitchFamily="18"/>
                <a:cs typeface="Times New Roman" pitchFamily="18"/>
              </a:rPr>
              <a:t>a</a:t>
            </a:r>
            <a:r>
              <a:rPr lang="lt-LT" sz="2000" dirty="0" smtClean="0">
                <a:solidFill>
                  <a:srgbClr val="000000"/>
                </a:solidFill>
                <a:latin typeface="Times New Roman" pitchFamily="18"/>
                <a:cs typeface="Times New Roman" pitchFamily="18"/>
              </a:rPr>
              <a:t>pžvelgti gamtos reiškinius.</a:t>
            </a:r>
          </a:p>
          <a:p>
            <a:pPr marL="342900" lvl="0" indent="-342900">
              <a:lnSpc>
                <a:spcPct val="100000"/>
              </a:lnSpc>
              <a:spcBef>
                <a:spcPts val="0"/>
              </a:spcBef>
              <a:buSzPct val="100000"/>
              <a:buFont typeface="Arial" pitchFamily="34"/>
              <a:buChar char="•"/>
              <a:defRPr sz="1800" b="0" i="0" u="none" strike="noStrike" kern="0" cap="none" spc="0" baseline="0">
                <a:solidFill>
                  <a:srgbClr val="000000"/>
                </a:solidFill>
                <a:uFillTx/>
              </a:defRPr>
            </a:pPr>
            <a:r>
              <a:rPr lang="lt-LT" sz="2000" dirty="0" smtClean="0">
                <a:solidFill>
                  <a:srgbClr val="000000"/>
                </a:solidFill>
                <a:latin typeface="Times New Roman" pitchFamily="18"/>
                <a:cs typeface="Times New Roman" pitchFamily="18"/>
              </a:rPr>
              <a:t>parengti pateiktį.</a:t>
            </a:r>
            <a:endParaRPr lang="lt-LT" sz="2000" dirty="0">
              <a:solidFill>
                <a:srgbClr val="000000"/>
              </a:solidFill>
              <a:latin typeface="Times New Roman" pitchFamily="18"/>
              <a:cs typeface="Times New Roman" pitchFamily="18"/>
            </a:endParaRPr>
          </a:p>
          <a:p>
            <a:pPr marL="342900" lvl="0" indent="-342900">
              <a:lnSpc>
                <a:spcPct val="100000"/>
              </a:lnSpc>
              <a:spcBef>
                <a:spcPts val="0"/>
              </a:spcBef>
              <a:buSzPct val="100000"/>
              <a:buFont typeface="Arial" pitchFamily="34"/>
              <a:buChar char="•"/>
              <a:defRPr sz="1800" b="0" i="0" u="none" strike="noStrike" kern="0" cap="none" spc="0" baseline="0">
                <a:solidFill>
                  <a:srgbClr val="000000"/>
                </a:solidFill>
                <a:uFillTx/>
              </a:defRPr>
            </a:pPr>
            <a:endParaRPr lang="lt-LT" sz="2000" dirty="0">
              <a:solidFill>
                <a:srgbClr val="000000"/>
              </a:solidFill>
              <a:latin typeface="Times New Roman" pitchFamily="18"/>
              <a:cs typeface="Times New Roman" pitchFamily="18"/>
            </a:endParaRPr>
          </a:p>
          <a:p>
            <a:pPr marL="0" lvl="0" indent="0">
              <a:lnSpc>
                <a:spcPct val="100000"/>
              </a:lnSpc>
              <a:spcBef>
                <a:spcPts val="0"/>
              </a:spcBef>
              <a:buNone/>
              <a:defRPr sz="1800" b="0" i="0" u="none" strike="noStrike" kern="0" cap="none" spc="0" baseline="0">
                <a:solidFill>
                  <a:srgbClr val="000000"/>
                </a:solidFill>
                <a:uFillTx/>
              </a:defRPr>
            </a:pPr>
            <a:endParaRPr lang="lt-LT" sz="2000" dirty="0">
              <a:solidFill>
                <a:srgbClr val="000000"/>
              </a:solidFill>
              <a:latin typeface="Times New Roman" pitchFamily="18"/>
              <a:cs typeface="Times New Roman" pitchFamily="18"/>
            </a:endParaRPr>
          </a:p>
          <a:p>
            <a:pPr marL="0" lvl="0" indent="0">
              <a:lnSpc>
                <a:spcPct val="100000"/>
              </a:lnSpc>
              <a:spcBef>
                <a:spcPts val="0"/>
              </a:spcBef>
              <a:buNone/>
              <a:defRPr sz="1800" b="0" i="0" u="none" strike="noStrike" kern="0" cap="none" spc="0" baseline="0">
                <a:solidFill>
                  <a:srgbClr val="000000"/>
                </a:solidFill>
                <a:uFillTx/>
              </a:defRPr>
            </a:pPr>
            <a:r>
              <a:rPr lang="lt-LT" sz="2000" b="1" dirty="0">
                <a:solidFill>
                  <a:srgbClr val="000000"/>
                </a:solidFill>
                <a:latin typeface="Times New Roman" pitchFamily="18"/>
                <a:cs typeface="Times New Roman" pitchFamily="18"/>
              </a:rPr>
              <a:t>Projekto dalyviai</a:t>
            </a:r>
            <a:r>
              <a:rPr lang="lt-LT" sz="2000" dirty="0">
                <a:solidFill>
                  <a:srgbClr val="000000"/>
                </a:solidFill>
                <a:latin typeface="Times New Roman" pitchFamily="18"/>
                <a:cs typeface="Times New Roman" pitchFamily="18"/>
              </a:rPr>
              <a:t>: </a:t>
            </a:r>
            <a:r>
              <a:rPr lang="lt-LT" sz="2000" dirty="0" smtClean="0">
                <a:solidFill>
                  <a:srgbClr val="000000"/>
                </a:solidFill>
                <a:latin typeface="Times New Roman" pitchFamily="18"/>
                <a:cs typeface="Times New Roman" pitchFamily="18"/>
              </a:rPr>
              <a:t>III ir IV </a:t>
            </a:r>
            <a:r>
              <a:rPr lang="lt-LT" sz="2000" dirty="0">
                <a:solidFill>
                  <a:srgbClr val="000000"/>
                </a:solidFill>
                <a:latin typeface="Times New Roman" pitchFamily="18"/>
                <a:cs typeface="Times New Roman" pitchFamily="18"/>
              </a:rPr>
              <a:t>klasių mokiniai.</a:t>
            </a:r>
          </a:p>
          <a:p>
            <a:pPr marL="0" lvl="0" indent="0">
              <a:lnSpc>
                <a:spcPct val="100000"/>
              </a:lnSpc>
              <a:spcBef>
                <a:spcPts val="0"/>
              </a:spcBef>
              <a:buNone/>
              <a:defRPr sz="1800" b="0" i="0" u="none" strike="noStrike" kern="0" cap="none" spc="0" baseline="0">
                <a:solidFill>
                  <a:srgbClr val="000000"/>
                </a:solidFill>
                <a:uFillTx/>
              </a:defRPr>
            </a:pPr>
            <a:endParaRPr lang="lt-LT" sz="2000" dirty="0">
              <a:solidFill>
                <a:srgbClr val="000000"/>
              </a:solidFill>
              <a:latin typeface="Times New Roman" pitchFamily="18"/>
              <a:cs typeface="Times New Roman" pitchFamily="18"/>
            </a:endParaRPr>
          </a:p>
          <a:p>
            <a:pPr marL="0" lvl="0" indent="0">
              <a:lnSpc>
                <a:spcPct val="100000"/>
              </a:lnSpc>
              <a:spcBef>
                <a:spcPts val="0"/>
              </a:spcBef>
              <a:buNone/>
              <a:defRPr sz="1800" b="0" i="0" u="none" strike="noStrike" kern="0" cap="none" spc="0" baseline="0">
                <a:solidFill>
                  <a:srgbClr val="000000"/>
                </a:solidFill>
                <a:uFillTx/>
              </a:defRPr>
            </a:pPr>
            <a:r>
              <a:rPr lang="lt-LT" sz="2000" b="1" dirty="0" smtClean="0">
                <a:solidFill>
                  <a:srgbClr val="000000"/>
                </a:solidFill>
                <a:latin typeface="Times New Roman" pitchFamily="18"/>
                <a:cs typeface="Times New Roman" pitchFamily="18"/>
              </a:rPr>
              <a:t>Projekto kuriatorės: </a:t>
            </a:r>
            <a:r>
              <a:rPr lang="lt-LT" sz="2000" dirty="0" smtClean="0">
                <a:solidFill>
                  <a:srgbClr val="000000"/>
                </a:solidFill>
                <a:latin typeface="Times New Roman" pitchFamily="18"/>
                <a:cs typeface="Times New Roman" pitchFamily="18"/>
              </a:rPr>
              <a:t>biologijos mokytoja Jovita Kalantienė, lietuvių kalbos ir literatūros mokytoja Oksana Aleknavičius.</a:t>
            </a:r>
            <a:endParaRPr lang="lt-LT" sz="2000" dirty="0">
              <a:solidFill>
                <a:srgbClr val="000000"/>
              </a:solidFill>
              <a:latin typeface="Times New Roman" pitchFamily="18"/>
              <a:cs typeface="Times New Roman" pitchFamily="18"/>
            </a:endParaRPr>
          </a:p>
          <a:p>
            <a:endParaRPr lang="lt-LT" dirty="0"/>
          </a:p>
        </p:txBody>
      </p:sp>
    </p:spTree>
    <p:extLst>
      <p:ext uri="{BB962C8B-B14F-4D97-AF65-F5344CB8AC3E}">
        <p14:creationId xmlns:p14="http://schemas.microsoft.com/office/powerpoint/2010/main" val="330091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83A6A7-176F-4756-BDBF-F660B1C5E282}"/>
              </a:ext>
            </a:extLst>
          </p:cNvPr>
          <p:cNvSpPr>
            <a:spLocks noGrp="1"/>
          </p:cNvSpPr>
          <p:nvPr>
            <p:ph type="title"/>
          </p:nvPr>
        </p:nvSpPr>
        <p:spPr>
          <a:xfrm>
            <a:off x="6676292" y="477666"/>
            <a:ext cx="3703906" cy="886900"/>
          </a:xfrm>
        </p:spPr>
        <p:txBody>
          <a:bodyPr>
            <a:normAutofit/>
          </a:bodyPr>
          <a:lstStyle/>
          <a:p>
            <a:pPr algn="ctr"/>
            <a:r>
              <a:rPr lang="lt-LT" b="1" dirty="0">
                <a:latin typeface="Times New Roman" panose="02020603050405020304" pitchFamily="18" charset="0"/>
                <a:cs typeface="Times New Roman" panose="02020603050405020304" pitchFamily="18" charset="0"/>
              </a:rPr>
              <a:t>Sniegas</a:t>
            </a:r>
          </a:p>
        </p:txBody>
      </p:sp>
      <p:sp>
        <p:nvSpPr>
          <p:cNvPr id="3" name="Turinio vietos rezervavimo ženklas 2">
            <a:extLst>
              <a:ext uri="{FF2B5EF4-FFF2-40B4-BE49-F238E27FC236}">
                <a16:creationId xmlns:a16="http://schemas.microsoft.com/office/drawing/2014/main" id="{E4860C40-B458-40A3-BF60-28496D3775A5}"/>
              </a:ext>
            </a:extLst>
          </p:cNvPr>
          <p:cNvSpPr>
            <a:spLocks noGrp="1"/>
          </p:cNvSpPr>
          <p:nvPr>
            <p:ph idx="1"/>
          </p:nvPr>
        </p:nvSpPr>
        <p:spPr>
          <a:xfrm>
            <a:off x="182880" y="2045603"/>
            <a:ext cx="11788725" cy="4812397"/>
          </a:xfrm>
        </p:spPr>
        <p:txBody>
          <a:bodyPr>
            <a:normAutofit/>
          </a:bodyPr>
          <a:lstStyle/>
          <a:p>
            <a:pPr algn="just"/>
            <a:r>
              <a:rPr lang="lt-LT" dirty="0">
                <a:latin typeface="Times New Roman" panose="02020603050405020304" pitchFamily="18" charset="0"/>
                <a:cs typeface="Times New Roman" panose="02020603050405020304" pitchFamily="18" charset="0"/>
              </a:rPr>
              <a:t>K</a:t>
            </a:r>
            <a:r>
              <a:rPr lang="lt-LT" i="0" dirty="0">
                <a:effectLst/>
                <a:latin typeface="Times New Roman" panose="02020603050405020304" pitchFamily="18" charset="0"/>
                <a:cs typeface="Times New Roman" panose="02020603050405020304" pitchFamily="18" charset="0"/>
              </a:rPr>
              <a:t>i</a:t>
            </a:r>
            <a:r>
              <a:rPr lang="lt-LT" b="0" i="0" dirty="0">
                <a:effectLst/>
                <a:latin typeface="Times New Roman" panose="02020603050405020304" pitchFamily="18" charset="0"/>
                <a:cs typeface="Times New Roman" panose="02020603050405020304" pitchFamily="18" charset="0"/>
              </a:rPr>
              <a:t>eti krituliai, susidarantys iš ledo kristalų. Snaigės ir jų kompleksai dažniausiai būna prizmių, plokštelių, adatų arba </a:t>
            </a:r>
            <a:r>
              <a:rPr lang="lt-LT" b="0" i="0" dirty="0" err="1">
                <a:effectLst/>
                <a:latin typeface="Times New Roman" panose="02020603050405020304" pitchFamily="18" charset="0"/>
                <a:cs typeface="Times New Roman" panose="02020603050405020304" pitchFamily="18" charset="0"/>
              </a:rPr>
              <a:t>dendritų</a:t>
            </a:r>
            <a:r>
              <a:rPr lang="lt-LT" b="0" i="0" dirty="0">
                <a:effectLst/>
                <a:latin typeface="Times New Roman" panose="02020603050405020304" pitchFamily="18" charset="0"/>
                <a:cs typeface="Times New Roman" panose="02020603050405020304" pitchFamily="18" charset="0"/>
              </a:rPr>
              <a:t> formos. Skersmuo iki kelių milimetrų. Krisdamos snaigės jungiasi tarpusavyje ir formuoja sniego dribsnius, kurių skersmuo kinta nuo kelių milimetrų iki kelių centimetrų. </a:t>
            </a:r>
          </a:p>
          <a:p>
            <a:pPr algn="just"/>
            <a:r>
              <a:rPr lang="lt-LT" b="0" i="0" dirty="0">
                <a:effectLst/>
                <a:latin typeface="Times New Roman" panose="02020603050405020304" pitchFamily="18" charset="0"/>
                <a:cs typeface="Times New Roman" panose="02020603050405020304" pitchFamily="18" charset="0"/>
              </a:rPr>
              <a:t>Lietuvoje pirmasis sniegas rudenį iškrinta spalio pabaigoje arba lapkričio pradžioje, paskutinis – balandžio viduryje. Lietuvoje sninga vidutiniškai apie 300 valandų per metus.</a:t>
            </a:r>
          </a:p>
          <a:p>
            <a:pPr algn="just"/>
            <a:r>
              <a:rPr lang="lt-LT" b="0" i="0" dirty="0">
                <a:effectLst/>
                <a:latin typeface="Times New Roman" panose="02020603050405020304" pitchFamily="18" charset="0"/>
                <a:cs typeface="Times New Roman" panose="02020603050405020304" pitchFamily="18" charset="0"/>
              </a:rPr>
              <a:t>Stipriausias snygis (66 mm/12 val.) užregistruotas </a:t>
            </a:r>
            <a:r>
              <a:rPr lang="lt-LT" b="0" i="0" dirty="0" smtClean="0">
                <a:effectLst/>
                <a:latin typeface="Times New Roman" panose="02020603050405020304" pitchFamily="18" charset="0"/>
                <a:cs typeface="Times New Roman" panose="02020603050405020304" pitchFamily="18" charset="0"/>
              </a:rPr>
              <a:t>2008</a:t>
            </a:r>
            <a:r>
              <a:rPr lang="lt-LT" dirty="0" smtClean="0">
                <a:latin typeface="Times New Roman" panose="02020603050405020304" pitchFamily="18" charset="0"/>
                <a:cs typeface="Times New Roman" panose="02020603050405020304" pitchFamily="18" charset="0"/>
              </a:rPr>
              <a:t>-1</a:t>
            </a:r>
            <a:r>
              <a:rPr lang="lt-LT" b="0" i="0" dirty="0" smtClean="0">
                <a:effectLst/>
                <a:latin typeface="Times New Roman" panose="02020603050405020304" pitchFamily="18" charset="0"/>
                <a:cs typeface="Times New Roman" panose="02020603050405020304" pitchFamily="18" charset="0"/>
              </a:rPr>
              <a:t>1</a:t>
            </a:r>
            <a:r>
              <a:rPr lang="lt-LT" dirty="0">
                <a:latin typeface="Times New Roman" panose="02020603050405020304" pitchFamily="18" charset="0"/>
                <a:cs typeface="Times New Roman" panose="02020603050405020304" pitchFamily="18" charset="0"/>
              </a:rPr>
              <a:t>-</a:t>
            </a:r>
            <a:r>
              <a:rPr lang="lt-LT" b="0" i="0" dirty="0" smtClean="0">
                <a:effectLst/>
                <a:latin typeface="Times New Roman" panose="02020603050405020304" pitchFamily="18" charset="0"/>
                <a:cs typeface="Times New Roman" panose="02020603050405020304" pitchFamily="18" charset="0"/>
              </a:rPr>
              <a:t>25 </a:t>
            </a:r>
            <a:r>
              <a:rPr lang="lt-LT" b="0" i="0" dirty="0">
                <a:effectLst/>
                <a:latin typeface="Times New Roman" panose="02020603050405020304" pitchFamily="18" charset="0"/>
                <a:cs typeface="Times New Roman" panose="02020603050405020304" pitchFamily="18" charset="0"/>
              </a:rPr>
              <a:t>Nidoje. Dėl stipraus snygio ir pūgos </a:t>
            </a:r>
            <a:r>
              <a:rPr lang="lt-LT" b="0" i="0" dirty="0" smtClean="0">
                <a:effectLst/>
                <a:latin typeface="Times New Roman" panose="02020603050405020304" pitchFamily="18" charset="0"/>
                <a:cs typeface="Times New Roman" panose="02020603050405020304" pitchFamily="18" charset="0"/>
              </a:rPr>
              <a:t>2021-01</a:t>
            </a:r>
            <a:r>
              <a:rPr lang="lt-LT" dirty="0">
                <a:latin typeface="Times New Roman" panose="02020603050405020304" pitchFamily="18" charset="0"/>
                <a:cs typeface="Times New Roman" panose="02020603050405020304" pitchFamily="18" charset="0"/>
              </a:rPr>
              <a:t>-</a:t>
            </a:r>
            <a:r>
              <a:rPr lang="lt-LT" b="0" i="0" dirty="0" smtClean="0">
                <a:effectLst/>
                <a:latin typeface="Times New Roman" panose="02020603050405020304" pitchFamily="18" charset="0"/>
                <a:cs typeface="Times New Roman" panose="02020603050405020304" pitchFamily="18" charset="0"/>
              </a:rPr>
              <a:t>26 </a:t>
            </a:r>
            <a:r>
              <a:rPr lang="lt-LT" b="0" i="0" dirty="0">
                <a:effectLst/>
                <a:latin typeface="Times New Roman" panose="02020603050405020304" pitchFamily="18" charset="0"/>
                <a:cs typeface="Times New Roman" panose="02020603050405020304" pitchFamily="18" charset="0"/>
              </a:rPr>
              <a:t>Lietuvos centrinėje ir pietrytinėje dalyje susidarė labai sudėtingos eismo sąlygos, nuo sniego svorio lūžo šakos, medžiai, nutraukti laidai sutrikdė elektros tiekimą tūkstančiams gyventojų.</a:t>
            </a:r>
          </a:p>
          <a:p>
            <a:endParaRPr lang="lt-LT" dirty="0"/>
          </a:p>
        </p:txBody>
      </p:sp>
    </p:spTree>
    <p:extLst>
      <p:ext uri="{BB962C8B-B14F-4D97-AF65-F5344CB8AC3E}">
        <p14:creationId xmlns:p14="http://schemas.microsoft.com/office/powerpoint/2010/main" val="68753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lt-LT" b="1" dirty="0">
                <a:latin typeface="Times New Roman" panose="02020603050405020304" pitchFamily="18" charset="0"/>
                <a:cs typeface="Times New Roman" panose="02020603050405020304" pitchFamily="18" charset="0"/>
              </a:rPr>
              <a:t>Vaivorykštės gatvė</a:t>
            </a:r>
          </a:p>
        </p:txBody>
      </p:sp>
      <p:sp>
        <p:nvSpPr>
          <p:cNvPr id="3" name="Content Placeholder 2"/>
          <p:cNvSpPr>
            <a:spLocks noGrp="1"/>
          </p:cNvSpPr>
          <p:nvPr>
            <p:ph idx="1"/>
          </p:nvPr>
        </p:nvSpPr>
        <p:spPr>
          <a:xfrm>
            <a:off x="838200" y="1083212"/>
            <a:ext cx="10515600" cy="5774787"/>
          </a:xfrm>
        </p:spPr>
        <p:txBody>
          <a:bodyPr>
            <a:normAutofit fontScale="85000" lnSpcReduction="20000"/>
          </a:bodyPr>
          <a:lstStyle/>
          <a:p>
            <a:pPr marL="0" indent="0">
              <a:buNone/>
            </a:pPr>
            <a:r>
              <a:rPr lang="lt-LT" b="1" dirty="0">
                <a:latin typeface="Times New Roman" panose="02020603050405020304" pitchFamily="18" charset="0"/>
                <a:cs typeface="Times New Roman" panose="02020603050405020304" pitchFamily="18" charset="0"/>
              </a:rPr>
              <a:t>Vaivorykštė</a:t>
            </a:r>
            <a:endParaRPr lang="lt-LT" dirty="0">
              <a:latin typeface="Times New Roman" panose="02020603050405020304" pitchFamily="18" charset="0"/>
              <a:cs typeface="Times New Roman" panose="02020603050405020304" pitchFamily="18" charset="0"/>
            </a:endParaRPr>
          </a:p>
          <a:p>
            <a:pPr marL="0" indent="0">
              <a:buNone/>
            </a:pPr>
            <a:r>
              <a:rPr lang="lt-LT" dirty="0">
                <a:latin typeface="Times New Roman" panose="02020603050405020304" pitchFamily="18" charset="0"/>
                <a:cs typeface="Times New Roman" panose="02020603050405020304" pitchFamily="18" charset="0"/>
              </a:rPr>
              <a:t>Važiuoti rūke</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pro vaivorykštės arką,</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apgobusią greitkelį,</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sugrįžti į miestą</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pro kosminį spindesį,</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tyliai pareiti</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namo,</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kai iš nugaros saulė</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dar žioji aitri lyg žaizda,</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kai kinta</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sapnai ir regėjimai –</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tavo likimo vaizdajuostė,</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kai visa,</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kas dar realu,</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virs į mirgantį vasaros audinį,</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kai tu supranti,</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kad spalvų vaizdiniais</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lyg vaivorykštė jaudini.</a:t>
            </a:r>
          </a:p>
          <a:p>
            <a:pPr marL="0" indent="0" algn="r">
              <a:buNone/>
            </a:pPr>
            <a:r>
              <a:rPr lang="lt-LT" dirty="0">
                <a:latin typeface="Times New Roman" panose="02020603050405020304" pitchFamily="18" charset="0"/>
                <a:cs typeface="Times New Roman" panose="02020603050405020304" pitchFamily="18" charset="0"/>
              </a:rPr>
              <a:t>Judita Vaičiūnaitė</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25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44778DC-0D2A-4CE4-B4DD-238081965C55}"/>
              </a:ext>
            </a:extLst>
          </p:cNvPr>
          <p:cNvSpPr>
            <a:spLocks noGrp="1"/>
          </p:cNvSpPr>
          <p:nvPr>
            <p:ph type="title"/>
          </p:nvPr>
        </p:nvSpPr>
        <p:spPr/>
        <p:txBody>
          <a:bodyPr>
            <a:normAutofit/>
          </a:bodyPr>
          <a:lstStyle/>
          <a:p>
            <a:pPr algn="ctr"/>
            <a:r>
              <a:rPr lang="lt-LT" b="1" dirty="0">
                <a:latin typeface="Times New Roman" panose="02020603050405020304" pitchFamily="18" charset="0"/>
                <a:cs typeface="Times New Roman" panose="02020603050405020304" pitchFamily="18" charset="0"/>
              </a:rPr>
              <a:t>Vaivorykštė</a:t>
            </a:r>
          </a:p>
        </p:txBody>
      </p:sp>
      <p:sp>
        <p:nvSpPr>
          <p:cNvPr id="3" name="Turinio vietos rezervavimo ženklas 2">
            <a:extLst>
              <a:ext uri="{FF2B5EF4-FFF2-40B4-BE49-F238E27FC236}">
                <a16:creationId xmlns:a16="http://schemas.microsoft.com/office/drawing/2014/main" id="{842ADDF1-EAAE-4001-9117-05B7C17ED313}"/>
              </a:ext>
            </a:extLst>
          </p:cNvPr>
          <p:cNvSpPr>
            <a:spLocks noGrp="1"/>
          </p:cNvSpPr>
          <p:nvPr>
            <p:ph idx="1"/>
          </p:nvPr>
        </p:nvSpPr>
        <p:spPr/>
        <p:txBody>
          <a:bodyPr>
            <a:normAutofit/>
          </a:bodyPr>
          <a:lstStyle/>
          <a:p>
            <a:pPr algn="just"/>
            <a:r>
              <a:rPr lang="lt-LT" sz="2600" dirty="0">
                <a:latin typeface="Times New Roman" panose="02020603050405020304" pitchFamily="18" charset="0"/>
                <a:cs typeface="Times New Roman" panose="02020603050405020304" pitchFamily="18" charset="0"/>
              </a:rPr>
              <a:t>O</a:t>
            </a:r>
            <a:r>
              <a:rPr lang="lt-LT" sz="2600" b="0" i="0" dirty="0">
                <a:effectLst/>
                <a:latin typeface="Times New Roman" panose="02020603050405020304" pitchFamily="18" charset="0"/>
                <a:cs typeface="Times New Roman" panose="02020603050405020304" pitchFamily="18" charset="0"/>
              </a:rPr>
              <a:t>ptinis atmosferos reiškinys, atsirandantis dėl šviesos lūžio, atspindžio, sklaidos ir interferencijos, kai ryškus šviesos šaltinis (pvz., </a:t>
            </a:r>
            <a:r>
              <a:rPr lang="lt-LT" sz="2600" b="0" i="0" dirty="0" smtClean="0">
                <a:effectLst/>
                <a:latin typeface="Times New Roman" panose="02020603050405020304" pitchFamily="18" charset="0"/>
                <a:cs typeface="Times New Roman" panose="02020603050405020304" pitchFamily="18" charset="0"/>
              </a:rPr>
              <a:t>saulė</a:t>
            </a:r>
            <a:r>
              <a:rPr lang="lt-LT" sz="2600" b="0" i="0" dirty="0">
                <a:effectLst/>
                <a:latin typeface="Times New Roman" panose="02020603050405020304" pitchFamily="18" charset="0"/>
                <a:cs typeface="Times New Roman" panose="02020603050405020304" pitchFamily="18" charset="0"/>
              </a:rPr>
              <a:t>) apšviečia krintančius vandens lašelius.</a:t>
            </a:r>
          </a:p>
          <a:p>
            <a:pPr algn="just"/>
            <a:r>
              <a:rPr lang="lt-LT" sz="2600" b="0" i="0" dirty="0">
                <a:effectLst/>
                <a:latin typeface="Times New Roman" panose="02020603050405020304" pitchFamily="18" charset="0"/>
                <a:cs typeface="Times New Roman" panose="02020603050405020304" pitchFamily="18" charset="0"/>
              </a:rPr>
              <a:t>Labai retai panašų reiškinį, vadinamą Mėnulio </a:t>
            </a:r>
            <a:r>
              <a:rPr lang="lt-LT" sz="2600" b="0" i="0" dirty="0" smtClean="0">
                <a:effectLst/>
                <a:latin typeface="Times New Roman" panose="02020603050405020304" pitchFamily="18" charset="0"/>
                <a:cs typeface="Times New Roman" panose="02020603050405020304" pitchFamily="18" charset="0"/>
              </a:rPr>
              <a:t>vaivorykšte, </a:t>
            </a:r>
            <a:r>
              <a:rPr lang="lt-LT" sz="2600" b="0" i="0" dirty="0">
                <a:effectLst/>
                <a:latin typeface="Times New Roman" panose="02020603050405020304" pitchFamily="18" charset="0"/>
                <a:cs typeface="Times New Roman" panose="02020603050405020304" pitchFamily="18" charset="0"/>
              </a:rPr>
              <a:t>galima stebėti naktį ryškiai šviečiant Mėnuliui, bet dėl žmogaus regos (sunkiai išskiria </a:t>
            </a:r>
            <a:r>
              <a:rPr lang="lt-LT" sz="2600" b="0" i="0" dirty="0" smtClean="0">
                <a:effectLst/>
                <a:latin typeface="Times New Roman" panose="02020603050405020304" pitchFamily="18" charset="0"/>
                <a:cs typeface="Times New Roman" panose="02020603050405020304" pitchFamily="18" charset="0"/>
              </a:rPr>
              <a:t>spalvas, </a:t>
            </a:r>
            <a:r>
              <a:rPr lang="lt-LT" sz="2600" b="0" i="0" dirty="0">
                <a:effectLst/>
                <a:latin typeface="Times New Roman" panose="02020603050405020304" pitchFamily="18" charset="0"/>
                <a:cs typeface="Times New Roman" panose="02020603050405020304" pitchFamily="18" charset="0"/>
              </a:rPr>
              <a:t>kai šviesa neryški) ji dažniausiai atrodo balta.</a:t>
            </a:r>
          </a:p>
          <a:p>
            <a:pPr algn="just"/>
            <a:r>
              <a:rPr lang="lt-LT" sz="2600" b="0" i="0" dirty="0">
                <a:effectLst/>
                <a:latin typeface="Times New Roman" panose="02020603050405020304" pitchFamily="18" charset="0"/>
                <a:cs typeface="Times New Roman" panose="02020603050405020304" pitchFamily="18" charset="0"/>
              </a:rPr>
              <a:t>Saulei esant arti </a:t>
            </a:r>
            <a:r>
              <a:rPr lang="lt-LT" sz="2600" b="0" i="0" dirty="0" smtClean="0">
                <a:effectLst/>
                <a:latin typeface="Times New Roman" panose="02020603050405020304" pitchFamily="18" charset="0"/>
                <a:cs typeface="Times New Roman" panose="02020603050405020304" pitchFamily="18" charset="0"/>
              </a:rPr>
              <a:t>horizonto, </a:t>
            </a:r>
            <a:r>
              <a:rPr lang="lt-LT" sz="2600" b="0" i="0" dirty="0">
                <a:effectLst/>
                <a:latin typeface="Times New Roman" panose="02020603050405020304" pitchFamily="18" charset="0"/>
                <a:cs typeface="Times New Roman" panose="02020603050405020304" pitchFamily="18" charset="0"/>
              </a:rPr>
              <a:t>aukščiau pagrindinės vaivorykštės susidaro atspindžio vaivorykštė. Kai oras dulkėtas, prie horizonto galima pamatyti raudonąsias vaivorykštes (pagrindinę ir antrąją), kuriose vyrauja raudona ir geltona spalvos, nes kitų spalvų spindulius sugeria aerozolio dalelės.</a:t>
            </a:r>
          </a:p>
          <a:p>
            <a:endParaRPr lang="lt-LT" dirty="0"/>
          </a:p>
        </p:txBody>
      </p:sp>
    </p:spTree>
    <p:extLst>
      <p:ext uri="{BB962C8B-B14F-4D97-AF65-F5344CB8AC3E}">
        <p14:creationId xmlns:p14="http://schemas.microsoft.com/office/powerpoint/2010/main" val="2858610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5974"/>
            <a:ext cx="10515600" cy="1325563"/>
          </a:xfrm>
        </p:spPr>
        <p:txBody>
          <a:bodyPr/>
          <a:lstStyle/>
          <a:p>
            <a:pPr algn="ctr"/>
            <a:r>
              <a:rPr lang="lt-LT" b="1" dirty="0">
                <a:solidFill>
                  <a:schemeClr val="bg1"/>
                </a:solidFill>
                <a:latin typeface="Times New Roman" panose="02020603050405020304" pitchFamily="18" charset="0"/>
                <a:cs typeface="Times New Roman" panose="02020603050405020304" pitchFamily="18" charset="0"/>
              </a:rPr>
              <a:t>Rūko gatvė</a:t>
            </a:r>
          </a:p>
        </p:txBody>
      </p:sp>
      <p:sp>
        <p:nvSpPr>
          <p:cNvPr id="3" name="Content Placeholder 2"/>
          <p:cNvSpPr>
            <a:spLocks noGrp="1"/>
          </p:cNvSpPr>
          <p:nvPr>
            <p:ph idx="1"/>
          </p:nvPr>
        </p:nvSpPr>
        <p:spPr>
          <a:xfrm>
            <a:off x="838200" y="1586473"/>
            <a:ext cx="10515600" cy="5032375"/>
          </a:xfrm>
        </p:spPr>
        <p:txBody>
          <a:bodyPr>
            <a:normAutofit fontScale="77500" lnSpcReduction="20000"/>
          </a:bodyPr>
          <a:lstStyle/>
          <a:p>
            <a:pPr marL="0" indent="0">
              <a:buNone/>
            </a:pPr>
            <a:r>
              <a:rPr lang="lt-LT" dirty="0">
                <a:solidFill>
                  <a:schemeClr val="bg1"/>
                </a:solidFill>
                <a:latin typeface="Times New Roman" panose="02020603050405020304" pitchFamily="18" charset="0"/>
                <a:cs typeface="Times New Roman" panose="02020603050405020304" pitchFamily="18" charset="0"/>
              </a:rPr>
              <a:t>Ant pušų spyglių blyksi</a:t>
            </a:r>
          </a:p>
          <a:p>
            <a:pPr marL="0" indent="0">
              <a:buNone/>
            </a:pPr>
            <a:r>
              <a:rPr lang="lt-LT" dirty="0">
                <a:solidFill>
                  <a:schemeClr val="bg1"/>
                </a:solidFill>
                <a:latin typeface="Times New Roman" panose="02020603050405020304" pitchFamily="18" charset="0"/>
                <a:cs typeface="Times New Roman" panose="02020603050405020304" pitchFamily="18" charset="0"/>
              </a:rPr>
              <a:t>Mažos lašų spingsulės</a:t>
            </a:r>
          </a:p>
          <a:p>
            <a:pPr marL="0" indent="0">
              <a:buNone/>
            </a:pPr>
            <a:r>
              <a:rPr lang="lt-LT" dirty="0">
                <a:solidFill>
                  <a:schemeClr val="bg1"/>
                </a:solidFill>
                <a:latin typeface="Times New Roman" panose="02020603050405020304" pitchFamily="18" charset="0"/>
                <a:cs typeface="Times New Roman" panose="02020603050405020304" pitchFamily="18" charset="0"/>
              </a:rPr>
              <a:t>Perlamutriniai vandens atomai</a:t>
            </a:r>
          </a:p>
          <a:p>
            <a:pPr marL="0" indent="0">
              <a:buNone/>
            </a:pPr>
            <a:r>
              <a:rPr lang="lt-LT" dirty="0">
                <a:solidFill>
                  <a:schemeClr val="bg1"/>
                </a:solidFill>
                <a:latin typeface="Times New Roman" panose="02020603050405020304" pitchFamily="18" charset="0"/>
                <a:cs typeface="Times New Roman" panose="02020603050405020304" pitchFamily="18" charset="0"/>
              </a:rPr>
              <a:t>Drėgmės perteklius persmelkia</a:t>
            </a:r>
          </a:p>
          <a:p>
            <a:pPr marL="0" indent="0">
              <a:buNone/>
            </a:pPr>
            <a:r>
              <a:rPr lang="lt-LT" dirty="0">
                <a:solidFill>
                  <a:schemeClr val="bg1"/>
                </a:solidFill>
                <a:latin typeface="Times New Roman" panose="02020603050405020304" pitchFamily="18" charset="0"/>
                <a:cs typeface="Times New Roman" panose="02020603050405020304" pitchFamily="18" charset="0"/>
              </a:rPr>
              <a:t>Kamienus juoda spalva</a:t>
            </a:r>
          </a:p>
          <a:p>
            <a:pPr marL="0" indent="0">
              <a:buNone/>
            </a:pPr>
            <a:r>
              <a:rPr lang="lt-LT" dirty="0">
                <a:solidFill>
                  <a:schemeClr val="bg1"/>
                </a:solidFill>
                <a:latin typeface="Times New Roman" panose="02020603050405020304" pitchFamily="18" charset="0"/>
                <a:cs typeface="Times New Roman" panose="02020603050405020304" pitchFamily="18" charset="0"/>
              </a:rPr>
              <a:t>Rūkas dulksnoja</a:t>
            </a:r>
          </a:p>
          <a:p>
            <a:pPr marL="0" indent="0">
              <a:buNone/>
            </a:pPr>
            <a:r>
              <a:rPr lang="lt-LT" dirty="0">
                <a:solidFill>
                  <a:schemeClr val="bg1"/>
                </a:solidFill>
                <a:latin typeface="Times New Roman" panose="02020603050405020304" pitchFamily="18" charset="0"/>
                <a:cs typeface="Times New Roman" panose="02020603050405020304" pitchFamily="18" charset="0"/>
              </a:rPr>
              <a:t>Virš krūmų lyg pūkai</a:t>
            </a:r>
          </a:p>
          <a:p>
            <a:pPr marL="0" indent="0">
              <a:buNone/>
            </a:pPr>
            <a:r>
              <a:rPr lang="lt-LT" dirty="0">
                <a:solidFill>
                  <a:schemeClr val="bg1"/>
                </a:solidFill>
                <a:latin typeface="Times New Roman" panose="02020603050405020304" pitchFamily="18" charset="0"/>
                <a:cs typeface="Times New Roman" panose="02020603050405020304" pitchFamily="18" charset="0"/>
              </a:rPr>
              <a:t>Šliaužia pažeme gaivindamas</a:t>
            </a:r>
          </a:p>
          <a:p>
            <a:pPr marL="0" indent="0">
              <a:buNone/>
            </a:pPr>
            <a:r>
              <a:rPr lang="lt-LT" dirty="0">
                <a:solidFill>
                  <a:schemeClr val="bg1"/>
                </a:solidFill>
                <a:latin typeface="Times New Roman" panose="02020603050405020304" pitchFamily="18" charset="0"/>
                <a:cs typeface="Times New Roman" panose="02020603050405020304" pitchFamily="18" charset="0"/>
              </a:rPr>
              <a:t>Sudžiūvusius žiedus</a:t>
            </a:r>
          </a:p>
          <a:p>
            <a:pPr marL="0" indent="0">
              <a:buNone/>
            </a:pPr>
            <a:r>
              <a:rPr lang="lt-LT" dirty="0">
                <a:solidFill>
                  <a:schemeClr val="bg1"/>
                </a:solidFill>
                <a:latin typeface="Times New Roman" panose="02020603050405020304" pitchFamily="18" charset="0"/>
                <a:cs typeface="Times New Roman" panose="02020603050405020304" pitchFamily="18" charset="0"/>
              </a:rPr>
              <a:t>Voveraitė šokinėja apie lesyklą:</a:t>
            </a:r>
          </a:p>
          <a:p>
            <a:pPr marL="0" indent="0">
              <a:buNone/>
            </a:pPr>
            <a:r>
              <a:rPr lang="lt-LT" dirty="0">
                <a:solidFill>
                  <a:schemeClr val="bg1"/>
                </a:solidFill>
                <a:latin typeface="Times New Roman" panose="02020603050405020304" pitchFamily="18" charset="0"/>
                <a:cs typeface="Times New Roman" panose="02020603050405020304" pitchFamily="18" charset="0"/>
              </a:rPr>
              <a:t>Gal ten spindi žiemą palikti</a:t>
            </a:r>
          </a:p>
          <a:p>
            <a:pPr marL="0" indent="0">
              <a:buNone/>
            </a:pPr>
            <a:r>
              <a:rPr lang="lt-LT" dirty="0">
                <a:solidFill>
                  <a:schemeClr val="bg1"/>
                </a:solidFill>
                <a:latin typeface="Times New Roman" panose="02020603050405020304" pitchFamily="18" charset="0"/>
                <a:cs typeface="Times New Roman" panose="02020603050405020304" pitchFamily="18" charset="0"/>
              </a:rPr>
              <a:t>Trupiniai</a:t>
            </a:r>
          </a:p>
          <a:p>
            <a:pPr marL="0" indent="0">
              <a:buNone/>
            </a:pPr>
            <a:r>
              <a:rPr lang="lt-LT" dirty="0">
                <a:solidFill>
                  <a:schemeClr val="bg1"/>
                </a:solidFill>
                <a:latin typeface="Times New Roman" panose="02020603050405020304" pitchFamily="18" charset="0"/>
                <a:cs typeface="Times New Roman" panose="02020603050405020304" pitchFamily="18" charset="0"/>
              </a:rPr>
              <a:t>Užmaršties maistas.</a:t>
            </a:r>
          </a:p>
          <a:p>
            <a:pPr marL="0" indent="0" algn="r">
              <a:buNone/>
            </a:pPr>
            <a:r>
              <a:rPr lang="lt-LT" dirty="0">
                <a:solidFill>
                  <a:schemeClr val="bg1"/>
                </a:solidFill>
                <a:latin typeface="Times New Roman" panose="02020603050405020304" pitchFamily="18" charset="0"/>
                <a:cs typeface="Times New Roman" panose="02020603050405020304" pitchFamily="18" charset="0"/>
              </a:rPr>
              <a:t>Jolanta Sereikaitė</a:t>
            </a:r>
          </a:p>
          <a:p>
            <a:endParaRPr lang="lt-LT" dirty="0"/>
          </a:p>
        </p:txBody>
      </p:sp>
    </p:spTree>
    <p:extLst>
      <p:ext uri="{BB962C8B-B14F-4D97-AF65-F5344CB8AC3E}">
        <p14:creationId xmlns:p14="http://schemas.microsoft.com/office/powerpoint/2010/main" val="297832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47AE0D4-29F0-4FC6-8671-05F8116110E4}"/>
              </a:ext>
            </a:extLst>
          </p:cNvPr>
          <p:cNvSpPr>
            <a:spLocks noGrp="1"/>
          </p:cNvSpPr>
          <p:nvPr>
            <p:ph type="title"/>
          </p:nvPr>
        </p:nvSpPr>
        <p:spPr>
          <a:xfrm>
            <a:off x="838200" y="365126"/>
            <a:ext cx="10515600" cy="689234"/>
          </a:xfrm>
        </p:spPr>
        <p:txBody>
          <a:bodyPr>
            <a:normAutofit fontScale="90000"/>
          </a:bodyPr>
          <a:lstStyle/>
          <a:p>
            <a:pPr algn="ctr"/>
            <a:r>
              <a:rPr lang="lt-LT" b="1" dirty="0">
                <a:latin typeface="Times New Roman" panose="02020603050405020304" pitchFamily="18" charset="0"/>
                <a:cs typeface="Times New Roman" panose="02020603050405020304" pitchFamily="18" charset="0"/>
              </a:rPr>
              <a:t>Rūkas</a:t>
            </a:r>
          </a:p>
        </p:txBody>
      </p:sp>
      <p:sp>
        <p:nvSpPr>
          <p:cNvPr id="3" name="Turinio vietos rezervavimo ženklas 2">
            <a:extLst>
              <a:ext uri="{FF2B5EF4-FFF2-40B4-BE49-F238E27FC236}">
                <a16:creationId xmlns:a16="http://schemas.microsoft.com/office/drawing/2014/main" id="{FD5C5F9C-4D47-4569-9E77-D5C965676CB5}"/>
              </a:ext>
            </a:extLst>
          </p:cNvPr>
          <p:cNvSpPr>
            <a:spLocks noGrp="1"/>
          </p:cNvSpPr>
          <p:nvPr>
            <p:ph idx="1"/>
          </p:nvPr>
        </p:nvSpPr>
        <p:spPr>
          <a:xfrm>
            <a:off x="838200" y="1866124"/>
            <a:ext cx="10515600" cy="4351338"/>
          </a:xfrm>
        </p:spPr>
        <p:txBody>
          <a:bodyPr/>
          <a:lstStyle/>
          <a:p>
            <a:pPr algn="just"/>
            <a:r>
              <a:rPr lang="lt-LT" sz="2600" dirty="0">
                <a:latin typeface="Times New Roman" panose="02020603050405020304" pitchFamily="18" charset="0"/>
                <a:cs typeface="Times New Roman" panose="02020603050405020304" pitchFamily="18" charset="0"/>
              </a:rPr>
              <a:t>Rūkas susidaro dėl oro atvėsimo iki rasos taško (spindulinio atvėsimo, </a:t>
            </a:r>
            <a:r>
              <a:rPr lang="lt-LT" sz="2600" dirty="0" err="1">
                <a:latin typeface="Times New Roman" panose="02020603050405020304" pitchFamily="18" charset="0"/>
                <a:cs typeface="Times New Roman" panose="02020603050405020304" pitchFamily="18" charset="0"/>
              </a:rPr>
              <a:t>advekcinis</a:t>
            </a:r>
            <a:r>
              <a:rPr lang="lt-LT" sz="2600" dirty="0">
                <a:latin typeface="Times New Roman" panose="02020603050405020304" pitchFamily="18" charset="0"/>
                <a:cs typeface="Times New Roman" panose="02020603050405020304" pitchFamily="18" charset="0"/>
              </a:rPr>
              <a:t>, šlaitų rūkas), garavimo nuo šilto paviršiaus į šaltą orą (garavimo rūkas), oro masių susimaišymo (maišymosi ir frontinis rūkas), padaugėjus kondensacijos branduolių (dūminis rūkas).</a:t>
            </a:r>
          </a:p>
          <a:p>
            <a:pPr algn="just"/>
            <a:r>
              <a:rPr lang="lt-LT" sz="2600" dirty="0">
                <a:latin typeface="Times New Roman" panose="02020603050405020304" pitchFamily="18" charset="0"/>
                <a:cs typeface="Times New Roman" panose="02020603050405020304" pitchFamily="18" charset="0"/>
              </a:rPr>
              <a:t>Lietuvoje per metus būna 40–105 rūko atvejų (daugiausia Žemaičių aukštumos ir Baltijos kalvyno vakarinėse dalyse, mažiausiai – Vidurio Lietuvos žemumoje), iš viso 350–650 valandų per metus, daugiausia lapkritį–kovą (pajūryje kovą–gegužę).</a:t>
            </a:r>
          </a:p>
          <a:p>
            <a:pPr algn="just"/>
            <a:endParaRPr lang="lt-LT" sz="2600"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371798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latin typeface="Times New Roman" panose="02020603050405020304" pitchFamily="18" charset="0"/>
                <a:cs typeface="Times New Roman" panose="02020603050405020304" pitchFamily="18" charset="0"/>
              </a:rPr>
              <a:t>Šaltiniai </a:t>
            </a:r>
            <a:endParaRPr lang="lt-LT"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05575"/>
            <a:ext cx="10515600" cy="3771388"/>
          </a:xfrm>
        </p:spPr>
        <p:txBody>
          <a:bodyPr/>
          <a:lstStyle/>
          <a:p>
            <a:r>
              <a:rPr lang="lt-LT" dirty="0">
                <a:latin typeface="Times New Roman" panose="02020603050405020304" pitchFamily="18" charset="0"/>
                <a:cs typeface="Times New Roman" panose="02020603050405020304" pitchFamily="18" charset="0"/>
                <a:hlinkClick r:id="rId2"/>
              </a:rPr>
              <a:t>http://www.tekstai.lt</a:t>
            </a:r>
            <a:r>
              <a:rPr lang="lt-LT" dirty="0" smtClean="0">
                <a:latin typeface="Times New Roman" panose="02020603050405020304" pitchFamily="18" charset="0"/>
                <a:cs typeface="Times New Roman" panose="02020603050405020304" pitchFamily="18" charset="0"/>
                <a:hlinkClick r:id="rId2"/>
              </a:rPr>
              <a:t>/</a:t>
            </a:r>
            <a:endParaRPr lang="lt-LT" dirty="0" smtClean="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3"/>
              </a:rPr>
              <a:t>http://antologija.lt</a:t>
            </a:r>
            <a:r>
              <a:rPr lang="lt-LT" dirty="0" smtClean="0">
                <a:latin typeface="Times New Roman" panose="02020603050405020304" pitchFamily="18" charset="0"/>
                <a:cs typeface="Times New Roman" panose="02020603050405020304" pitchFamily="18" charset="0"/>
                <a:hlinkClick r:id="rId3"/>
              </a:rPr>
              <a:t>/</a:t>
            </a:r>
            <a:r>
              <a:rPr lang="lt-LT" dirty="0" smtClean="0">
                <a:latin typeface="Times New Roman" panose="02020603050405020304" pitchFamily="18" charset="0"/>
                <a:cs typeface="Times New Roman" panose="02020603050405020304" pitchFamily="18" charset="0"/>
              </a:rPr>
              <a:t> </a:t>
            </a:r>
          </a:p>
          <a:p>
            <a:r>
              <a:rPr lang="lt-LT" dirty="0">
                <a:latin typeface="Times New Roman" panose="02020603050405020304" pitchFamily="18" charset="0"/>
                <a:cs typeface="Times New Roman" panose="02020603050405020304" pitchFamily="18" charset="0"/>
                <a:hlinkClick r:id="rId4"/>
              </a:rPr>
              <a:t>https://</a:t>
            </a:r>
            <a:r>
              <a:rPr lang="lt-LT" dirty="0" smtClean="0">
                <a:latin typeface="Times New Roman" panose="02020603050405020304" pitchFamily="18" charset="0"/>
                <a:cs typeface="Times New Roman" panose="02020603050405020304" pitchFamily="18" charset="0"/>
                <a:hlinkClick r:id="rId4"/>
              </a:rPr>
              <a:t>www.google.lt/imghp?hl=lt</a:t>
            </a:r>
            <a:r>
              <a:rPr lang="lt-LT" dirty="0" smtClean="0">
                <a:latin typeface="Times New Roman" panose="02020603050405020304" pitchFamily="18" charset="0"/>
                <a:cs typeface="Times New Roman" panose="02020603050405020304" pitchFamily="18" charset="0"/>
              </a:rPr>
              <a:t> </a:t>
            </a:r>
          </a:p>
          <a:p>
            <a:r>
              <a:rPr lang="lt-LT" dirty="0">
                <a:latin typeface="Times New Roman" panose="02020603050405020304" pitchFamily="18" charset="0"/>
                <a:cs typeface="Times New Roman" panose="02020603050405020304" pitchFamily="18" charset="0"/>
                <a:hlinkClick r:id="rId5"/>
              </a:rPr>
              <a:t>http://</a:t>
            </a:r>
            <a:r>
              <a:rPr lang="lt-LT" dirty="0" smtClean="0">
                <a:latin typeface="Times New Roman" panose="02020603050405020304" pitchFamily="18" charset="0"/>
                <a:cs typeface="Times New Roman" panose="02020603050405020304" pitchFamily="18" charset="0"/>
                <a:hlinkClick r:id="rId5"/>
              </a:rPr>
              <a:t>www.meteo.lt/lt/ivairenybes/terminu-zodynelis</a:t>
            </a:r>
            <a:r>
              <a:rPr lang="lt-LT" dirty="0" smtClean="0">
                <a:latin typeface="Times New Roman" panose="02020603050405020304" pitchFamily="18" charset="0"/>
                <a:cs typeface="Times New Roman" panose="02020603050405020304" pitchFamily="18" charset="0"/>
              </a:rPr>
              <a:t> </a:t>
            </a:r>
          </a:p>
          <a:p>
            <a:r>
              <a:rPr lang="lt-LT" dirty="0" smtClean="0">
                <a:latin typeface="Times New Roman" panose="02020603050405020304" pitchFamily="18" charset="0"/>
                <a:cs typeface="Times New Roman" panose="02020603050405020304" pitchFamily="18" charset="0"/>
              </a:rPr>
              <a:t>Kiti šaltiniai.</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34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lt-LT" b="1" dirty="0">
                <a:latin typeface="Times New Roman" panose="02020603050405020304" pitchFamily="18" charset="0"/>
                <a:cs typeface="Times New Roman" panose="02020603050405020304" pitchFamily="18" charset="0"/>
              </a:rPr>
              <a:t>Šerkšno gatvė</a:t>
            </a:r>
          </a:p>
        </p:txBody>
      </p:sp>
      <p:sp>
        <p:nvSpPr>
          <p:cNvPr id="3" name="Content Placeholder 2"/>
          <p:cNvSpPr>
            <a:spLocks noGrp="1"/>
          </p:cNvSpPr>
          <p:nvPr>
            <p:ph idx="1"/>
          </p:nvPr>
        </p:nvSpPr>
        <p:spPr>
          <a:xfrm>
            <a:off x="838200" y="1266092"/>
            <a:ext cx="10515600" cy="5591908"/>
          </a:xfrm>
        </p:spPr>
        <p:txBody>
          <a:bodyPr>
            <a:normAutofit fontScale="70000" lnSpcReduction="20000"/>
          </a:bodyPr>
          <a:lstStyle/>
          <a:p>
            <a:pPr marL="0" indent="0">
              <a:buNone/>
            </a:pPr>
            <a:r>
              <a:rPr lang="lt-LT" sz="3400" b="1" dirty="0">
                <a:latin typeface="Times New Roman" panose="02020603050405020304" pitchFamily="18" charset="0"/>
                <a:cs typeface="Times New Roman" panose="02020603050405020304" pitchFamily="18" charset="0"/>
              </a:rPr>
              <a:t>Šerkšnas</a:t>
            </a:r>
          </a:p>
          <a:p>
            <a:pPr marL="0" indent="0">
              <a:buNone/>
            </a:pPr>
            <a:endParaRPr lang="lt-LT" sz="3400" b="1" dirty="0">
              <a:latin typeface="Times New Roman" panose="02020603050405020304" pitchFamily="18" charset="0"/>
              <a:cs typeface="Times New Roman" panose="02020603050405020304" pitchFamily="18" charset="0"/>
            </a:endParaRPr>
          </a:p>
          <a:p>
            <a:pPr marL="0" indent="0">
              <a:buNone/>
            </a:pPr>
            <a:r>
              <a:rPr lang="lt-LT" sz="3400" dirty="0">
                <a:latin typeface="Times New Roman" panose="02020603050405020304" pitchFamily="18" charset="0"/>
                <a:cs typeface="Times New Roman" panose="02020603050405020304" pitchFamily="18" charset="0"/>
              </a:rPr>
              <a:t>Pravėriau akis gruodžiui,</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stogam apsnigtiem ir saulei…</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Po vidunakčio lyg po burtažodžio</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Šerkšnu apsigobė gatvė.</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Sakų baltam voratinkly</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Krykštauja</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Mažytė raudona sniegena –</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Kaip širdies atspindys.</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Tebesu!</a:t>
            </a:r>
          </a:p>
          <a:p>
            <a:pPr marL="0" indent="0">
              <a:buNone/>
            </a:pPr>
            <a:r>
              <a:rPr lang="lt-LT" sz="3400" dirty="0">
                <a:latin typeface="Times New Roman" panose="02020603050405020304" pitchFamily="18" charset="0"/>
                <a:cs typeface="Times New Roman" panose="02020603050405020304" pitchFamily="18" charset="0"/>
              </a:rPr>
              <a:t>Pravėriau akis gruodžiui, bebaimei tylai ir šviesai…</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Nedrąsiai dainuoja gatvė, šerkšnu apsigobus…</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Ir paspringstu džiaugsmu lyg per dideliu kąsniu.</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Ir taip spindi saulė,</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Kad norėčiau</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bijoti mirties.</a:t>
            </a:r>
          </a:p>
          <a:p>
            <a:pPr marL="0" indent="0" algn="r">
              <a:buNone/>
            </a:pPr>
            <a:r>
              <a:rPr lang="lt-LT" sz="3400" dirty="0">
                <a:latin typeface="Times New Roman" panose="02020603050405020304" pitchFamily="18" charset="0"/>
                <a:cs typeface="Times New Roman" panose="02020603050405020304" pitchFamily="18" charset="0"/>
              </a:rPr>
              <a:t>Janina Degutytė</a:t>
            </a:r>
          </a:p>
          <a:p>
            <a:endParaRPr lang="lt-LT" dirty="0"/>
          </a:p>
        </p:txBody>
      </p:sp>
    </p:spTree>
    <p:extLst>
      <p:ext uri="{BB962C8B-B14F-4D97-AF65-F5344CB8AC3E}">
        <p14:creationId xmlns:p14="http://schemas.microsoft.com/office/powerpoint/2010/main" val="316167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C63C758D-3ED6-4DC6-A59B-DA2D2B12936D}"/>
              </a:ext>
            </a:extLst>
          </p:cNvPr>
          <p:cNvSpPr>
            <a:spLocks noGrp="1"/>
          </p:cNvSpPr>
          <p:nvPr>
            <p:ph idx="4294967295"/>
          </p:nvPr>
        </p:nvSpPr>
        <p:spPr>
          <a:xfrm>
            <a:off x="901353" y="436099"/>
            <a:ext cx="10515600" cy="3108960"/>
          </a:xfrm>
        </p:spPr>
        <p:txBody>
          <a:bodyPr/>
          <a:lstStyle/>
          <a:p>
            <a:pPr marL="0" indent="0" algn="ctr">
              <a:buNone/>
            </a:pPr>
            <a:r>
              <a:rPr lang="lt-LT" sz="4400" b="1" dirty="0" smtClean="0">
                <a:latin typeface="Times New Roman" panose="02020603050405020304" pitchFamily="18" charset="0"/>
                <a:cs typeface="Times New Roman" panose="02020603050405020304" pitchFamily="18" charset="0"/>
              </a:rPr>
              <a:t>Šerkšnas</a:t>
            </a:r>
          </a:p>
          <a:p>
            <a:r>
              <a:rPr lang="lt-LT" sz="2600" dirty="0" smtClean="0">
                <a:latin typeface="Times New Roman" panose="02020603050405020304" pitchFamily="18" charset="0"/>
                <a:cs typeface="Times New Roman" panose="02020603050405020304" pitchFamily="18" charset="0"/>
              </a:rPr>
              <a:t>Šerkšnas </a:t>
            </a:r>
            <a:r>
              <a:rPr lang="lt-LT" sz="2600" dirty="0">
                <a:latin typeface="Times New Roman" panose="02020603050405020304" pitchFamily="18" charset="0"/>
                <a:cs typeface="Times New Roman" panose="02020603050405020304" pitchFamily="18" charset="0"/>
              </a:rPr>
              <a:t>– tai sušalę vandens lašeliai, iš tolo atrodantys lyg pūkas. Šerkšnas atsiranda tik vėlyvą rudenį ir žiemą. </a:t>
            </a:r>
          </a:p>
          <a:p>
            <a:r>
              <a:rPr lang="lt-LT" sz="2600" dirty="0">
                <a:latin typeface="Times New Roman" panose="02020603050405020304" pitchFamily="18" charset="0"/>
                <a:cs typeface="Times New Roman" panose="02020603050405020304" pitchFamily="18" charset="0"/>
              </a:rPr>
              <a:t>Šerkšnui susidaryti reikalingos trys sąlygos: rūkas, šaltis ir silpnas vėjas. Rūko lašeliai kimba vienas prie kito. Šerkšnas gali </a:t>
            </a:r>
            <a:r>
              <a:rPr lang="lt-LT" sz="2600" dirty="0" smtClean="0">
                <a:latin typeface="Times New Roman" panose="02020603050405020304" pitchFamily="18" charset="0"/>
                <a:cs typeface="Times New Roman" panose="02020603050405020304" pitchFamily="18" charset="0"/>
              </a:rPr>
              <a:t>būti </a:t>
            </a:r>
            <a:r>
              <a:rPr lang="lt-LT" sz="2600" dirty="0">
                <a:latin typeface="Times New Roman" panose="02020603050405020304" pitchFamily="18" charset="0"/>
                <a:cs typeface="Times New Roman" panose="02020603050405020304" pitchFamily="18" charset="0"/>
              </a:rPr>
              <a:t>kristalinis arba grūdėtasis.</a:t>
            </a:r>
          </a:p>
          <a:p>
            <a:endParaRPr lang="lt-LT" dirty="0"/>
          </a:p>
        </p:txBody>
      </p:sp>
      <p:pic>
        <p:nvPicPr>
          <p:cNvPr id="2" name="Paveikslėlis 1">
            <a:extLst>
              <a:ext uri="{FF2B5EF4-FFF2-40B4-BE49-F238E27FC236}">
                <a16:creationId xmlns:a16="http://schemas.microsoft.com/office/drawing/2014/main" id="{388E81FF-583C-48FB-AF2F-328FC1D5EF5B}"/>
              </a:ext>
            </a:extLst>
          </p:cNvPr>
          <p:cNvPicPr>
            <a:picLocks noChangeAspect="1"/>
          </p:cNvPicPr>
          <p:nvPr/>
        </p:nvPicPr>
        <p:blipFill>
          <a:blip r:embed="rId2"/>
          <a:stretch>
            <a:fillRect/>
          </a:stretch>
        </p:blipFill>
        <p:spPr>
          <a:xfrm>
            <a:off x="6568703" y="3696216"/>
            <a:ext cx="4519126" cy="2542577"/>
          </a:xfrm>
          <a:prstGeom prst="rect">
            <a:avLst/>
          </a:prstGeom>
        </p:spPr>
      </p:pic>
      <p:pic>
        <p:nvPicPr>
          <p:cNvPr id="5" name="Paveikslėlis 4">
            <a:extLst>
              <a:ext uri="{FF2B5EF4-FFF2-40B4-BE49-F238E27FC236}">
                <a16:creationId xmlns:a16="http://schemas.microsoft.com/office/drawing/2014/main" id="{13C1B1E3-A2B5-4E17-ADD5-E7666698155C}"/>
              </a:ext>
            </a:extLst>
          </p:cNvPr>
          <p:cNvPicPr>
            <a:picLocks noChangeAspect="1"/>
          </p:cNvPicPr>
          <p:nvPr/>
        </p:nvPicPr>
        <p:blipFill>
          <a:blip r:embed="rId3"/>
          <a:stretch>
            <a:fillRect/>
          </a:stretch>
        </p:blipFill>
        <p:spPr>
          <a:xfrm>
            <a:off x="1273163" y="3703315"/>
            <a:ext cx="3840813" cy="2554445"/>
          </a:xfrm>
          <a:prstGeom prst="rect">
            <a:avLst/>
          </a:prstGeom>
        </p:spPr>
      </p:pic>
    </p:spTree>
    <p:extLst>
      <p:ext uri="{BB962C8B-B14F-4D97-AF65-F5344CB8AC3E}">
        <p14:creationId xmlns:p14="http://schemas.microsoft.com/office/powerpoint/2010/main" val="390704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7A3D3671-BFE5-46ED-BFE5-FACD2661A4B2}"/>
              </a:ext>
            </a:extLst>
          </p:cNvPr>
          <p:cNvSpPr>
            <a:spLocks noGrp="1"/>
          </p:cNvSpPr>
          <p:nvPr>
            <p:ph idx="4294967295"/>
          </p:nvPr>
        </p:nvSpPr>
        <p:spPr>
          <a:xfrm>
            <a:off x="709438" y="1350697"/>
            <a:ext cx="10515600" cy="4351338"/>
          </a:xfrm>
        </p:spPr>
        <p:txBody>
          <a:bodyPr/>
          <a:lstStyle/>
          <a:p>
            <a:pPr algn="just"/>
            <a:r>
              <a:rPr lang="lt-LT" sz="2600" dirty="0">
                <a:latin typeface="Times New Roman" panose="02020603050405020304" pitchFamily="18" charset="0"/>
                <a:cs typeface="Times New Roman" panose="02020603050405020304" pitchFamily="18" charset="0"/>
              </a:rPr>
              <a:t>Kristalinis šerkšnas susidaro dėl vandens garų esant žemai temperatūrai (nuo –11 iki –25 °C), dideliam drėgnumui bei pučiant vėjui. Susiformuoja iš plonų </a:t>
            </a:r>
            <a:r>
              <a:rPr lang="lt-LT" sz="2600" dirty="0" err="1">
                <a:latin typeface="Times New Roman" panose="02020603050405020304" pitchFamily="18" charset="0"/>
                <a:cs typeface="Times New Roman" panose="02020603050405020304" pitchFamily="18" charset="0"/>
              </a:rPr>
              <a:t>siūliškos</a:t>
            </a:r>
            <a:r>
              <a:rPr lang="lt-LT" sz="2600" dirty="0">
                <a:latin typeface="Times New Roman" panose="02020603050405020304" pitchFamily="18" charset="0"/>
                <a:cs typeface="Times New Roman" panose="02020603050405020304" pitchFamily="18" charset="0"/>
              </a:rPr>
              <a:t> formos ledo kristalų (ilgis iki kelių centimetrų).</a:t>
            </a:r>
          </a:p>
          <a:p>
            <a:pPr algn="just"/>
            <a:endParaRPr lang="lt-LT" sz="2600" dirty="0">
              <a:latin typeface="Times New Roman" panose="02020603050405020304" pitchFamily="18" charset="0"/>
              <a:cs typeface="Times New Roman" panose="02020603050405020304" pitchFamily="18" charset="0"/>
            </a:endParaRPr>
          </a:p>
          <a:p>
            <a:pPr algn="just"/>
            <a:r>
              <a:rPr lang="lt-LT" sz="2600" dirty="0">
                <a:latin typeface="Times New Roman" panose="02020603050405020304" pitchFamily="18" charset="0"/>
                <a:cs typeface="Times New Roman" panose="02020603050405020304" pitchFamily="18" charset="0"/>
              </a:rPr>
              <a:t>Grūdėtasis šerkšnas susidaro dėl peršaldytų rūko lašelių prišalimo vėjuotu oru, kai oro temperatūra būna nuo –2 iki –7 °C., storis gali siekti keliasdešimt centimetrų.</a:t>
            </a:r>
          </a:p>
          <a:p>
            <a:endParaRPr lang="lt-LT" dirty="0"/>
          </a:p>
        </p:txBody>
      </p:sp>
    </p:spTree>
    <p:extLst>
      <p:ext uri="{BB962C8B-B14F-4D97-AF65-F5344CB8AC3E}">
        <p14:creationId xmlns:p14="http://schemas.microsoft.com/office/powerpoint/2010/main" val="188307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lt-LT" b="1" dirty="0">
                <a:solidFill>
                  <a:schemeClr val="bg1"/>
                </a:solidFill>
                <a:latin typeface="Times New Roman" panose="02020603050405020304" pitchFamily="18" charset="0"/>
                <a:cs typeface="Times New Roman" panose="02020603050405020304" pitchFamily="18" charset="0"/>
              </a:rPr>
              <a:t>Šalnos gatvė</a:t>
            </a:r>
            <a:endParaRPr lang="lt-LT" dirty="0">
              <a:solidFill>
                <a:schemeClr val="bg1"/>
              </a:solidFill>
            </a:endParaRPr>
          </a:p>
        </p:txBody>
      </p:sp>
      <p:sp>
        <p:nvSpPr>
          <p:cNvPr id="3" name="Content Placeholder 2"/>
          <p:cNvSpPr>
            <a:spLocks noGrp="1"/>
          </p:cNvSpPr>
          <p:nvPr>
            <p:ph idx="1"/>
          </p:nvPr>
        </p:nvSpPr>
        <p:spPr>
          <a:xfrm>
            <a:off x="838200" y="1266092"/>
            <a:ext cx="10515600" cy="5591907"/>
          </a:xfrm>
        </p:spPr>
        <p:txBody>
          <a:bodyPr>
            <a:normAutofit fontScale="92500" lnSpcReduction="20000"/>
          </a:bodyPr>
          <a:lstStyle/>
          <a:p>
            <a:pPr marL="0" indent="0">
              <a:buNone/>
            </a:pPr>
            <a:r>
              <a:rPr lang="lt-LT" b="1" dirty="0">
                <a:solidFill>
                  <a:schemeClr val="bg1"/>
                </a:solidFill>
                <a:latin typeface="Times New Roman" panose="02020603050405020304" pitchFamily="18" charset="0"/>
                <a:cs typeface="Times New Roman" panose="02020603050405020304" pitchFamily="18" charset="0"/>
              </a:rPr>
              <a:t>Vieną rytą</a:t>
            </a:r>
          </a:p>
          <a:p>
            <a:endParaRPr lang="lt-LT" dirty="0">
              <a:solidFill>
                <a:schemeClr val="bg1"/>
              </a:solidFill>
              <a:latin typeface="Times New Roman" panose="02020603050405020304" pitchFamily="18" charset="0"/>
              <a:cs typeface="Times New Roman" panose="02020603050405020304" pitchFamily="18" charset="0"/>
            </a:endParaRPr>
          </a:p>
          <a:p>
            <a:pPr marL="0" indent="0">
              <a:buNone/>
            </a:pPr>
            <a:r>
              <a:rPr lang="lt-LT" dirty="0">
                <a:solidFill>
                  <a:schemeClr val="bg1"/>
                </a:solidFill>
                <a:latin typeface="Times New Roman" panose="02020603050405020304" pitchFamily="18" charset="0"/>
                <a:cs typeface="Times New Roman" panose="02020603050405020304" pitchFamily="18" charset="0"/>
              </a:rPr>
              <a:t>raudoni obuoliai belapėj spalio obely</a:t>
            </a:r>
          </a:p>
          <a:p>
            <a:pPr marL="0" indent="0">
              <a:buNone/>
            </a:pPr>
            <a:r>
              <a:rPr lang="lt-LT" dirty="0">
                <a:solidFill>
                  <a:schemeClr val="bg1"/>
                </a:solidFill>
                <a:latin typeface="Times New Roman" panose="02020603050405020304" pitchFamily="18" charset="0"/>
                <a:cs typeface="Times New Roman" panose="02020603050405020304" pitchFamily="18" charset="0"/>
              </a:rPr>
              <a:t>šalna iš ankstyvo ryto –</a:t>
            </a:r>
          </a:p>
          <a:p>
            <a:pPr marL="0" indent="0">
              <a:buNone/>
            </a:pPr>
            <a:r>
              <a:rPr lang="lt-LT" dirty="0">
                <a:solidFill>
                  <a:schemeClr val="bg1"/>
                </a:solidFill>
                <a:latin typeface="Times New Roman" panose="02020603050405020304" pitchFamily="18" charset="0"/>
                <a:cs typeface="Times New Roman" panose="02020603050405020304" pitchFamily="18" charset="0"/>
              </a:rPr>
              <a:t>įkvėpk giliai šį vaizdą esi</a:t>
            </a:r>
          </a:p>
          <a:p>
            <a:pPr marL="0" indent="0">
              <a:buNone/>
            </a:pPr>
            <a:r>
              <a:rPr lang="lt-LT" dirty="0">
                <a:solidFill>
                  <a:schemeClr val="bg1"/>
                </a:solidFill>
                <a:latin typeface="Times New Roman" panose="02020603050405020304" pitchFamily="18" charset="0"/>
                <a:cs typeface="Times New Roman" panose="02020603050405020304" pitchFamily="18" charset="0"/>
              </a:rPr>
              <a:t>dabar beveik už ribos nes žodžiai</a:t>
            </a:r>
          </a:p>
          <a:p>
            <a:pPr marL="0" indent="0">
              <a:buNone/>
            </a:pPr>
            <a:endParaRPr lang="lt-LT" dirty="0">
              <a:solidFill>
                <a:schemeClr val="bg1"/>
              </a:solidFill>
              <a:latin typeface="Times New Roman" panose="02020603050405020304" pitchFamily="18" charset="0"/>
              <a:cs typeface="Times New Roman" panose="02020603050405020304" pitchFamily="18" charset="0"/>
            </a:endParaRPr>
          </a:p>
          <a:p>
            <a:pPr marL="0" indent="0">
              <a:buNone/>
            </a:pPr>
            <a:r>
              <a:rPr lang="lt-LT" dirty="0">
                <a:solidFill>
                  <a:schemeClr val="bg1"/>
                </a:solidFill>
                <a:latin typeface="Times New Roman" panose="02020603050405020304" pitchFamily="18" charset="0"/>
                <a:cs typeface="Times New Roman" panose="02020603050405020304" pitchFamily="18" charset="0"/>
              </a:rPr>
              <a:t>kuriuos mėgini pasakyti</a:t>
            </a:r>
          </a:p>
          <a:p>
            <a:pPr marL="0" indent="0">
              <a:buNone/>
            </a:pPr>
            <a:r>
              <a:rPr lang="lt-LT" dirty="0">
                <a:solidFill>
                  <a:schemeClr val="bg1"/>
                </a:solidFill>
                <a:latin typeface="Times New Roman" panose="02020603050405020304" pitchFamily="18" charset="0"/>
                <a:cs typeface="Times New Roman" panose="02020603050405020304" pitchFamily="18" charset="0"/>
              </a:rPr>
              <a:t>išliks gerokai ilgiau negu spalio</a:t>
            </a:r>
          </a:p>
          <a:p>
            <a:pPr marL="0" indent="0">
              <a:buNone/>
            </a:pPr>
            <a:r>
              <a:rPr lang="lt-LT" dirty="0">
                <a:solidFill>
                  <a:schemeClr val="bg1"/>
                </a:solidFill>
                <a:latin typeface="Times New Roman" panose="02020603050405020304" pitchFamily="18" charset="0"/>
                <a:cs typeface="Times New Roman" panose="02020603050405020304" pitchFamily="18" charset="0"/>
              </a:rPr>
              <a:t>obuoliais uždegtas rytas ir taiką dabar sakai</a:t>
            </a:r>
          </a:p>
          <a:p>
            <a:pPr marL="0" indent="0">
              <a:buNone/>
            </a:pPr>
            <a:r>
              <a:rPr lang="lt-LT" dirty="0">
                <a:solidFill>
                  <a:schemeClr val="bg1"/>
                </a:solidFill>
                <a:latin typeface="Times New Roman" panose="02020603050405020304" pitchFamily="18" charset="0"/>
                <a:cs typeface="Times New Roman" panose="02020603050405020304" pitchFamily="18" charset="0"/>
              </a:rPr>
              <a:t>yra mėginimas priprasti prie naujų dydžių</a:t>
            </a:r>
          </a:p>
          <a:p>
            <a:pPr marL="0" indent="0">
              <a:buNone/>
            </a:pPr>
            <a:r>
              <a:rPr lang="lt-LT" dirty="0">
                <a:solidFill>
                  <a:schemeClr val="bg1"/>
                </a:solidFill>
                <a:latin typeface="Times New Roman" panose="02020603050405020304" pitchFamily="18" charset="0"/>
                <a:cs typeface="Times New Roman" panose="02020603050405020304" pitchFamily="18" charset="0"/>
              </a:rPr>
              <a:t>kurie įsigalios nutrūkus tavo laikui...</a:t>
            </a:r>
          </a:p>
          <a:p>
            <a:pPr marL="0" indent="0" algn="r">
              <a:buNone/>
            </a:pPr>
            <a:r>
              <a:rPr lang="lt-LT" dirty="0">
                <a:solidFill>
                  <a:schemeClr val="bg1"/>
                </a:solidFill>
                <a:latin typeface="Times New Roman" panose="02020603050405020304" pitchFamily="18" charset="0"/>
                <a:cs typeface="Times New Roman" panose="02020603050405020304" pitchFamily="18" charset="0"/>
              </a:rPr>
              <a:t>Gintaras Bleizgys</a:t>
            </a:r>
          </a:p>
        </p:txBody>
      </p:sp>
    </p:spTree>
    <p:extLst>
      <p:ext uri="{BB962C8B-B14F-4D97-AF65-F5344CB8AC3E}">
        <p14:creationId xmlns:p14="http://schemas.microsoft.com/office/powerpoint/2010/main" val="88381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07F3EC-E7C0-401B-AFF8-C14EA93BBE15}"/>
              </a:ext>
            </a:extLst>
          </p:cNvPr>
          <p:cNvSpPr>
            <a:spLocks noGrp="1"/>
          </p:cNvSpPr>
          <p:nvPr>
            <p:ph type="title"/>
          </p:nvPr>
        </p:nvSpPr>
        <p:spPr>
          <a:xfrm>
            <a:off x="323847" y="348441"/>
            <a:ext cx="3392808" cy="1325563"/>
          </a:xfrm>
        </p:spPr>
        <p:txBody>
          <a:bodyPr>
            <a:normAutofit/>
          </a:bodyPr>
          <a:lstStyle/>
          <a:p>
            <a:pPr algn="ctr"/>
            <a:r>
              <a:rPr lang="lt-LT" b="1" dirty="0">
                <a:latin typeface="Times New Roman" panose="02020603050405020304" pitchFamily="18" charset="0"/>
                <a:cs typeface="Times New Roman" panose="02020603050405020304" pitchFamily="18" charset="0"/>
              </a:rPr>
              <a:t>Šalna</a:t>
            </a:r>
          </a:p>
        </p:txBody>
      </p:sp>
      <p:sp>
        <p:nvSpPr>
          <p:cNvPr id="3" name="Turinio vietos rezervavimo ženklas 2">
            <a:extLst>
              <a:ext uri="{FF2B5EF4-FFF2-40B4-BE49-F238E27FC236}">
                <a16:creationId xmlns:a16="http://schemas.microsoft.com/office/drawing/2014/main" id="{706F3604-5D10-4488-9EA2-7B790878DB5E}"/>
              </a:ext>
            </a:extLst>
          </p:cNvPr>
          <p:cNvSpPr>
            <a:spLocks noGrp="1"/>
          </p:cNvSpPr>
          <p:nvPr>
            <p:ph idx="1"/>
          </p:nvPr>
        </p:nvSpPr>
        <p:spPr>
          <a:xfrm>
            <a:off x="3857625" y="871539"/>
            <a:ext cx="7837701" cy="5372099"/>
          </a:xfrm>
        </p:spPr>
        <p:txBody>
          <a:bodyPr>
            <a:noAutofit/>
          </a:bodyPr>
          <a:lstStyle/>
          <a:p>
            <a:pPr marL="0" indent="0" algn="just">
              <a:lnSpc>
                <a:spcPct val="100000"/>
              </a:lnSpc>
              <a:spcBef>
                <a:spcPts val="0"/>
              </a:spcBef>
            </a:pPr>
            <a:r>
              <a:rPr lang="lt-LT" sz="2400" dirty="0">
                <a:latin typeface="Times New Roman" panose="02020603050405020304" pitchFamily="18" charset="0"/>
                <a:cs typeface="Times New Roman" panose="02020603050405020304" pitchFamily="18" charset="0"/>
              </a:rPr>
              <a:t>Pagal kilmę skiriamos spindulinio atvėsimo, </a:t>
            </a:r>
            <a:r>
              <a:rPr lang="lt-LT" sz="2400" dirty="0" err="1">
                <a:latin typeface="Times New Roman" panose="02020603050405020304" pitchFamily="18" charset="0"/>
                <a:cs typeface="Times New Roman" panose="02020603050405020304" pitchFamily="18" charset="0"/>
              </a:rPr>
              <a:t>advekcinės</a:t>
            </a:r>
            <a:r>
              <a:rPr lang="lt-LT" sz="2400" dirty="0">
                <a:latin typeface="Times New Roman" panose="02020603050405020304" pitchFamily="18" charset="0"/>
                <a:cs typeface="Times New Roman" panose="02020603050405020304" pitchFamily="18" charset="0"/>
              </a:rPr>
              <a:t> ir mišriosios šalnos.</a:t>
            </a:r>
          </a:p>
          <a:p>
            <a:pPr marL="0" indent="0" algn="just">
              <a:lnSpc>
                <a:spcPct val="100000"/>
              </a:lnSpc>
              <a:spcBef>
                <a:spcPts val="0"/>
              </a:spcBef>
            </a:pPr>
            <a:r>
              <a:rPr lang="lt-LT" sz="2400" dirty="0">
                <a:latin typeface="Times New Roman" panose="02020603050405020304" pitchFamily="18" charset="0"/>
                <a:cs typeface="Times New Roman" panose="02020603050405020304" pitchFamily="18" charset="0"/>
              </a:rPr>
              <a:t>Spindulinio atvėsimo šalnos formuojasi dėl dirvos paviršiaus bei gretimų atmosferos sluoksnių atvėsimo giedromis, mažai vėjuotomis naktimis. Jų susidarymas labai priklauso nuo reljefo, dirvos būklės ir kt. </a:t>
            </a:r>
          </a:p>
          <a:p>
            <a:pPr marL="0" indent="0" algn="just">
              <a:lnSpc>
                <a:spcPct val="100000"/>
              </a:lnSpc>
              <a:spcBef>
                <a:spcPts val="0"/>
              </a:spcBef>
            </a:pPr>
            <a:r>
              <a:rPr lang="lt-LT" sz="2400" dirty="0" err="1">
                <a:latin typeface="Times New Roman" panose="02020603050405020304" pitchFamily="18" charset="0"/>
                <a:cs typeface="Times New Roman" panose="02020603050405020304" pitchFamily="18" charset="0"/>
              </a:rPr>
              <a:t>Advekcinės</a:t>
            </a:r>
            <a:r>
              <a:rPr lang="lt-LT" sz="2400" dirty="0">
                <a:latin typeface="Times New Roman" panose="02020603050405020304" pitchFamily="18" charset="0"/>
                <a:cs typeface="Times New Roman" panose="02020603050405020304" pitchFamily="18" charset="0"/>
              </a:rPr>
              <a:t> šalnos susidaro dėl šalto oro (mažiau kaip 0 °C). Jos apima dideles teritorijas ir mažai priklauso nuo vietos sąlygų. Jei, vykstant šalto oro advekcijai, temperatūra naktį dar labiau </a:t>
            </a:r>
            <a:r>
              <a:rPr lang="lt-LT" sz="2400" dirty="0" smtClean="0">
                <a:latin typeface="Times New Roman" panose="02020603050405020304" pitchFamily="18" charset="0"/>
                <a:cs typeface="Times New Roman" panose="02020603050405020304" pitchFamily="18" charset="0"/>
              </a:rPr>
              <a:t>nukrinta, </a:t>
            </a:r>
            <a:r>
              <a:rPr lang="lt-LT" sz="2400" dirty="0">
                <a:latin typeface="Times New Roman" panose="02020603050405020304" pitchFamily="18" charset="0"/>
                <a:cs typeface="Times New Roman" panose="02020603050405020304" pitchFamily="18" charset="0"/>
              </a:rPr>
              <a:t>formuojasi mišriosios šalnos.</a:t>
            </a:r>
          </a:p>
          <a:p>
            <a:pPr marL="0" indent="0" algn="just">
              <a:lnSpc>
                <a:spcPct val="100000"/>
              </a:lnSpc>
              <a:spcBef>
                <a:spcPts val="0"/>
              </a:spcBef>
            </a:pPr>
            <a:r>
              <a:rPr lang="lt-LT" sz="2400" dirty="0">
                <a:latin typeface="Times New Roman" panose="02020603050405020304" pitchFamily="18" charset="0"/>
                <a:cs typeface="Times New Roman" panose="02020603050405020304" pitchFamily="18" charset="0"/>
              </a:rPr>
              <a:t>Lietuvoje šalnos dažniausios pietuose, rečiausios – pajūryje. Pirmosios rudens šalnos dažniausiai fiksuojamos rugsėjo pabaigoje arba spalio pradžioje, paskutinės pavasario – gegužės mėnesį.</a:t>
            </a:r>
          </a:p>
        </p:txBody>
      </p:sp>
      <p:pic>
        <p:nvPicPr>
          <p:cNvPr id="4" name="Paveikslėlis 3">
            <a:extLst>
              <a:ext uri="{FF2B5EF4-FFF2-40B4-BE49-F238E27FC236}">
                <a16:creationId xmlns:a16="http://schemas.microsoft.com/office/drawing/2014/main" id="{CBBF4250-46D3-4943-B5B1-455149C50A6D}"/>
              </a:ext>
            </a:extLst>
          </p:cNvPr>
          <p:cNvPicPr>
            <a:picLocks noChangeAspect="1"/>
          </p:cNvPicPr>
          <p:nvPr/>
        </p:nvPicPr>
        <p:blipFill>
          <a:blip r:embed="rId2"/>
          <a:stretch>
            <a:fillRect/>
          </a:stretch>
        </p:blipFill>
        <p:spPr>
          <a:xfrm>
            <a:off x="323847" y="2254233"/>
            <a:ext cx="3392808" cy="2257759"/>
          </a:xfrm>
          <a:prstGeom prst="rect">
            <a:avLst/>
          </a:prstGeom>
        </p:spPr>
      </p:pic>
    </p:spTree>
    <p:extLst>
      <p:ext uri="{BB962C8B-B14F-4D97-AF65-F5344CB8AC3E}">
        <p14:creationId xmlns:p14="http://schemas.microsoft.com/office/powerpoint/2010/main" val="284972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lt-LT" b="1" dirty="0">
                <a:latin typeface="Times New Roman" panose="02020603050405020304" pitchFamily="18" charset="0"/>
                <a:cs typeface="Times New Roman" panose="02020603050405020304" pitchFamily="18" charset="0"/>
              </a:rPr>
              <a:t>Šarmos gatvė</a:t>
            </a:r>
            <a:endParaRPr lang="lt-LT" dirty="0"/>
          </a:p>
        </p:txBody>
      </p:sp>
      <p:sp>
        <p:nvSpPr>
          <p:cNvPr id="3" name="Content Placeholder 2"/>
          <p:cNvSpPr>
            <a:spLocks noGrp="1"/>
          </p:cNvSpPr>
          <p:nvPr>
            <p:ph idx="1"/>
          </p:nvPr>
        </p:nvSpPr>
        <p:spPr>
          <a:xfrm>
            <a:off x="838200" y="1308296"/>
            <a:ext cx="10515600" cy="5549704"/>
          </a:xfrm>
        </p:spPr>
        <p:txBody>
          <a:bodyPr>
            <a:normAutofit fontScale="70000" lnSpcReduction="20000"/>
          </a:bodyPr>
          <a:lstStyle/>
          <a:p>
            <a:pPr marL="0" indent="0">
              <a:buNone/>
            </a:pPr>
            <a:r>
              <a:rPr lang="lt-LT" b="1" dirty="0">
                <a:latin typeface="Times New Roman" panose="02020603050405020304" pitchFamily="18" charset="0"/>
                <a:cs typeface="Times New Roman" panose="02020603050405020304" pitchFamily="18" charset="0"/>
              </a:rPr>
              <a:t>Genezė</a:t>
            </a:r>
            <a:r>
              <a:rPr lang="lt-LT" dirty="0">
                <a:latin typeface="Times New Roman" panose="02020603050405020304" pitchFamily="18" charset="0"/>
                <a:cs typeface="Times New Roman" panose="02020603050405020304" pitchFamily="18" charset="0"/>
              </a:rPr>
              <a:t> </a:t>
            </a:r>
          </a:p>
          <a:p>
            <a:pPr marL="0" indent="0">
              <a:buNone/>
            </a:pPr>
            <a:r>
              <a:rPr lang="lt-LT" i="1" dirty="0">
                <a:latin typeface="Times New Roman" panose="02020603050405020304" pitchFamily="18" charset="0"/>
                <a:cs typeface="Times New Roman" panose="02020603050405020304" pitchFamily="18" charset="0"/>
              </a:rPr>
              <a:t>Salomėjos Nėries atminimui </a:t>
            </a:r>
          </a:p>
          <a:p>
            <a:pPr marL="0" indent="0">
              <a:buNone/>
            </a:pPr>
            <a:r>
              <a:rPr lang="lt-LT" dirty="0">
                <a:latin typeface="Times New Roman" panose="02020603050405020304" pitchFamily="18" charset="0"/>
                <a:cs typeface="Times New Roman" panose="02020603050405020304" pitchFamily="18" charset="0"/>
              </a:rPr>
              <a:t>1 </a:t>
            </a:r>
          </a:p>
          <a:p>
            <a:pPr marL="0" indent="0">
              <a:buNone/>
            </a:pPr>
            <a:r>
              <a:rPr lang="lt-LT" dirty="0">
                <a:latin typeface="Times New Roman" panose="02020603050405020304" pitchFamily="18" charset="0"/>
                <a:cs typeface="Times New Roman" panose="02020603050405020304" pitchFamily="18" charset="0"/>
              </a:rPr>
              <a:t>Gal butuose po abažūrais buvo lempos žiebiamos, </a:t>
            </a:r>
          </a:p>
          <a:p>
            <a:pPr marL="0" indent="0">
              <a:buNone/>
            </a:pPr>
            <a:r>
              <a:rPr lang="lt-LT" dirty="0">
                <a:latin typeface="Times New Roman" panose="02020603050405020304" pitchFamily="18" charset="0"/>
                <a:cs typeface="Times New Roman" panose="02020603050405020304" pitchFamily="18" charset="0"/>
              </a:rPr>
              <a:t>o gal miegojo prieškarinis šventiškas Paryžius. </a:t>
            </a:r>
          </a:p>
          <a:p>
            <a:pPr marL="0" indent="0">
              <a:buNone/>
            </a:pPr>
            <a:r>
              <a:rPr lang="lt-LT" dirty="0">
                <a:latin typeface="Times New Roman" panose="02020603050405020304" pitchFamily="18" charset="0"/>
                <a:cs typeface="Times New Roman" panose="02020603050405020304" pitchFamily="18" charset="0"/>
              </a:rPr>
              <a:t>Trapi mažutė svetimšalė, atšvaitams pažirus, </a:t>
            </a:r>
          </a:p>
          <a:p>
            <a:pPr marL="0" indent="0">
              <a:buNone/>
            </a:pPr>
            <a:r>
              <a:rPr lang="lt-LT" dirty="0">
                <a:latin typeface="Times New Roman" panose="02020603050405020304" pitchFamily="18" charset="0"/>
                <a:cs typeface="Times New Roman" panose="02020603050405020304" pitchFamily="18" charset="0"/>
              </a:rPr>
              <a:t>baltam lape užrašė: „Apšerkšniję mūsų žiemos...“ </a:t>
            </a:r>
          </a:p>
          <a:p>
            <a:endParaRPr lang="lt-LT" dirty="0">
              <a:latin typeface="Times New Roman" panose="02020603050405020304" pitchFamily="18" charset="0"/>
              <a:cs typeface="Times New Roman" panose="02020603050405020304" pitchFamily="18" charset="0"/>
            </a:endParaRPr>
          </a:p>
          <a:p>
            <a:pPr marL="0" indent="0">
              <a:buNone/>
            </a:pPr>
            <a:r>
              <a:rPr lang="lt-LT" dirty="0">
                <a:latin typeface="Times New Roman" panose="02020603050405020304" pitchFamily="18" charset="0"/>
                <a:cs typeface="Times New Roman" panose="02020603050405020304" pitchFamily="18" charset="0"/>
              </a:rPr>
              <a:t>Šarma suspindo raidės. Ir nostalgija lyg eglės </a:t>
            </a:r>
          </a:p>
          <a:p>
            <a:pPr marL="0" indent="0">
              <a:buNone/>
            </a:pPr>
            <a:r>
              <a:rPr lang="lt-LT" dirty="0">
                <a:latin typeface="Times New Roman" panose="02020603050405020304" pitchFamily="18" charset="0"/>
                <a:cs typeface="Times New Roman" panose="02020603050405020304" pitchFamily="18" charset="0"/>
              </a:rPr>
              <a:t>šnarėjo prosenių balsais žodžius, kurie nemiršta. </a:t>
            </a:r>
          </a:p>
          <a:p>
            <a:pPr marL="0" indent="0">
              <a:buNone/>
            </a:pPr>
            <a:r>
              <a:rPr lang="lt-LT" dirty="0">
                <a:latin typeface="Times New Roman" panose="02020603050405020304" pitchFamily="18" charset="0"/>
                <a:cs typeface="Times New Roman" panose="02020603050405020304" pitchFamily="18" charset="0"/>
              </a:rPr>
              <a:t>Iš didmiesčio nuklydus į snieguotą gūdų mišką, </a:t>
            </a:r>
          </a:p>
          <a:p>
            <a:pPr marL="0" indent="0">
              <a:buNone/>
            </a:pPr>
            <a:r>
              <a:rPr lang="lt-LT" dirty="0">
                <a:latin typeface="Times New Roman" panose="02020603050405020304" pitchFamily="18" charset="0"/>
                <a:cs typeface="Times New Roman" panose="02020603050405020304" pitchFamily="18" charset="0"/>
              </a:rPr>
              <a:t>ji bėgo, nepalikdama pėdų, namo, kur begalės </a:t>
            </a:r>
          </a:p>
          <a:p>
            <a:pPr marL="0" indent="0">
              <a:buNone/>
            </a:pPr>
            <a:r>
              <a:rPr lang="lt-LT" dirty="0">
                <a:latin typeface="Times New Roman" panose="02020603050405020304" pitchFamily="18" charset="0"/>
                <a:cs typeface="Times New Roman" panose="02020603050405020304" pitchFamily="18" charset="0"/>
              </a:rPr>
              <a:t>šaltinių tryško po ledu – po žodžiais negudriais... </a:t>
            </a:r>
          </a:p>
          <a:p>
            <a:pPr marL="0" indent="0">
              <a:buNone/>
            </a:pPr>
            <a:r>
              <a:rPr lang="lt-LT" dirty="0">
                <a:latin typeface="Times New Roman" panose="02020603050405020304" pitchFamily="18" charset="0"/>
                <a:cs typeface="Times New Roman" panose="02020603050405020304" pitchFamily="18" charset="0"/>
              </a:rPr>
              <a:t>Ir Lietuva nustebo: </a:t>
            </a:r>
          </a:p>
          <a:p>
            <a:pPr marL="0" indent="0">
              <a:buNone/>
            </a:pPr>
            <a:r>
              <a:rPr lang="lt-LT" dirty="0">
                <a:latin typeface="Times New Roman" panose="02020603050405020304" pitchFamily="18" charset="0"/>
                <a:cs typeface="Times New Roman" panose="02020603050405020304" pitchFamily="18" charset="0"/>
              </a:rPr>
              <a:t>„Balta balta, kur dairais...“</a:t>
            </a:r>
          </a:p>
          <a:p>
            <a:pPr marL="0" indent="0" algn="r">
              <a:buNone/>
            </a:pPr>
            <a:r>
              <a:rPr lang="lt-LT" dirty="0">
                <a:latin typeface="Times New Roman" panose="02020603050405020304" pitchFamily="18" charset="0"/>
                <a:cs typeface="Times New Roman" panose="02020603050405020304" pitchFamily="18" charset="0"/>
              </a:rPr>
              <a:t>Judita Vaičiūnaitė</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522" y="1420837"/>
            <a:ext cx="2729278" cy="42205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291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191C4E-142A-487F-82E2-D53C7C654A8B}"/>
              </a:ext>
            </a:extLst>
          </p:cNvPr>
          <p:cNvSpPr>
            <a:spLocks noGrp="1"/>
          </p:cNvSpPr>
          <p:nvPr>
            <p:ph type="title"/>
          </p:nvPr>
        </p:nvSpPr>
        <p:spPr/>
        <p:txBody>
          <a:bodyPr>
            <a:normAutofit/>
          </a:bodyPr>
          <a:lstStyle/>
          <a:p>
            <a:pPr algn="ctr"/>
            <a:r>
              <a:rPr lang="lt-LT" b="1" dirty="0">
                <a:latin typeface="Times New Roman" panose="02020603050405020304" pitchFamily="18" charset="0"/>
                <a:cs typeface="Times New Roman" panose="02020603050405020304" pitchFamily="18" charset="0"/>
              </a:rPr>
              <a:t>Šarma</a:t>
            </a:r>
          </a:p>
        </p:txBody>
      </p:sp>
      <p:sp>
        <p:nvSpPr>
          <p:cNvPr id="3" name="Turinio vietos rezervavimo ženklas 2">
            <a:extLst>
              <a:ext uri="{FF2B5EF4-FFF2-40B4-BE49-F238E27FC236}">
                <a16:creationId xmlns:a16="http://schemas.microsoft.com/office/drawing/2014/main" id="{50A1CA7F-CD57-42F2-B529-99E8E9519FEA}"/>
              </a:ext>
            </a:extLst>
          </p:cNvPr>
          <p:cNvSpPr>
            <a:spLocks noGrp="1"/>
          </p:cNvSpPr>
          <p:nvPr>
            <p:ph idx="1"/>
          </p:nvPr>
        </p:nvSpPr>
        <p:spPr>
          <a:xfrm>
            <a:off x="6306226" y="1809048"/>
            <a:ext cx="5327756" cy="4351338"/>
          </a:xfrm>
        </p:spPr>
        <p:txBody>
          <a:bodyPr>
            <a:normAutofit/>
          </a:bodyPr>
          <a:lstStyle/>
          <a:p>
            <a:pPr algn="just"/>
            <a:r>
              <a:rPr lang="lt-LT" sz="2600" dirty="0">
                <a:latin typeface="Times New Roman" panose="02020603050405020304" pitchFamily="18" charset="0"/>
                <a:cs typeface="Times New Roman" panose="02020603050405020304" pitchFamily="18" charset="0"/>
              </a:rPr>
              <a:t>Ledo kristalai, susidarantys ant horizontalių arba mažo polinkio paviršių (jų temperatūrai nukritus žemiau 0 °C) dėl vandens garų sublimacijos.</a:t>
            </a:r>
          </a:p>
          <a:p>
            <a:pPr algn="just"/>
            <a:r>
              <a:rPr lang="lt-LT" sz="2600" dirty="0">
                <a:latin typeface="Times New Roman" panose="02020603050405020304" pitchFamily="18" charset="0"/>
                <a:cs typeface="Times New Roman" panose="02020603050405020304" pitchFamily="18" charset="0"/>
              </a:rPr>
              <a:t> Šarmos kristalai būna įvairios formos, dydis – keli milimetrai. Šarma dažniausiai formuojasi naktį, esant giedriems ir mažai vėjuotiems orams. Gali susidaryti ir ant sniego dangos.</a:t>
            </a:r>
          </a:p>
        </p:txBody>
      </p:sp>
      <p:pic>
        <p:nvPicPr>
          <p:cNvPr id="1026" name="Picture 2" descr="š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73" y="2076334"/>
            <a:ext cx="4773393" cy="358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64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4053</TotalTime>
  <Words>1300</Words>
  <Application>Microsoft Office PowerPoint</Application>
  <PresentationFormat>Plačiaekranė</PresentationFormat>
  <Paragraphs>145</Paragraphs>
  <Slides>25</Slides>
  <Notes>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25</vt:i4>
      </vt:variant>
    </vt:vector>
  </HeadingPairs>
  <TitlesOfParts>
    <vt:vector size="30" baseType="lpstr">
      <vt:lpstr>Arial</vt:lpstr>
      <vt:lpstr>Calibri</vt:lpstr>
      <vt:lpstr>Calibri Light</vt:lpstr>
      <vt:lpstr>Times New Roman</vt:lpstr>
      <vt:lpstr>Office Theme</vt:lpstr>
      <vt:lpstr>Gamtos reiškiniai Vilniaus gatvių pavadinimuose</vt:lpstr>
      <vt:lpstr>„PowerPoint“ pateiktis</vt:lpstr>
      <vt:lpstr>Šerkšno gatvė</vt:lpstr>
      <vt:lpstr>„PowerPoint“ pateiktis</vt:lpstr>
      <vt:lpstr>„PowerPoint“ pateiktis</vt:lpstr>
      <vt:lpstr>Šalnos gatvė</vt:lpstr>
      <vt:lpstr>Šalna</vt:lpstr>
      <vt:lpstr>Šarmos gatvė</vt:lpstr>
      <vt:lpstr>Šarma</vt:lpstr>
      <vt:lpstr>Žaibo gatvė</vt:lpstr>
      <vt:lpstr>Žaibas</vt:lpstr>
      <vt:lpstr>Lietaus gatvė</vt:lpstr>
      <vt:lpstr>Lietus</vt:lpstr>
      <vt:lpstr>„PowerPoint“ pateiktis</vt:lpstr>
      <vt:lpstr>Miglos gatvė</vt:lpstr>
      <vt:lpstr>Migla</vt:lpstr>
      <vt:lpstr>Giedros gatvė</vt:lpstr>
      <vt:lpstr>Giedra</vt:lpstr>
      <vt:lpstr>Sniego gatvė</vt:lpstr>
      <vt:lpstr>Sniegas</vt:lpstr>
      <vt:lpstr>Vaivorykštės gatvė</vt:lpstr>
      <vt:lpstr>Vaivorykštė</vt:lpstr>
      <vt:lpstr>Rūko gatvė</vt:lpstr>
      <vt:lpstr>Rūkas</vt:lpstr>
      <vt:lpstr>Šaltiniai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Oksana</dc:creator>
  <cp:lastModifiedBy>Jolanta Makovska</cp:lastModifiedBy>
  <cp:revision>30</cp:revision>
  <dcterms:created xsi:type="dcterms:W3CDTF">2021-05-10T17:44:51Z</dcterms:created>
  <dcterms:modified xsi:type="dcterms:W3CDTF">2021-06-14T06:31:14Z</dcterms:modified>
</cp:coreProperties>
</file>